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325" r:id="rId3"/>
    <p:sldId id="326" r:id="rId4"/>
    <p:sldId id="298" r:id="rId5"/>
    <p:sldId id="319" r:id="rId6"/>
    <p:sldId id="307" r:id="rId7"/>
    <p:sldId id="329" r:id="rId8"/>
    <p:sldId id="299" r:id="rId9"/>
    <p:sldId id="322" r:id="rId10"/>
    <p:sldId id="323" r:id="rId11"/>
    <p:sldId id="327" r:id="rId12"/>
    <p:sldId id="324" r:id="rId13"/>
    <p:sldId id="320" r:id="rId14"/>
    <p:sldId id="328" r:id="rId15"/>
    <p:sldId id="32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272" userDrawn="1">
          <p15:clr>
            <a:srgbClr val="A4A3A4"/>
          </p15:clr>
        </p15:guide>
        <p15:guide id="4" pos="5488" userDrawn="1">
          <p15:clr>
            <a:srgbClr val="A4A3A4"/>
          </p15:clr>
        </p15:guide>
        <p15:guide id="5" orient="horz" pos="278" userDrawn="1">
          <p15:clr>
            <a:srgbClr val="A4A3A4"/>
          </p15:clr>
        </p15:guide>
        <p15:guide id="6" orient="horz" pos="4042" userDrawn="1">
          <p15:clr>
            <a:srgbClr val="A4A3A4"/>
          </p15:clr>
        </p15:guide>
        <p15:guide id="7" orient="horz" pos="867" userDrawn="1">
          <p15:clr>
            <a:srgbClr val="A4A3A4"/>
          </p15:clr>
        </p15:guide>
        <p15:guide id="8" pos="589" userDrawn="1">
          <p15:clr>
            <a:srgbClr val="A4A3A4"/>
          </p15:clr>
        </p15:guide>
        <p15:guide id="9" pos="51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2AC"/>
    <a:srgbClr val="E61152"/>
    <a:srgbClr val="E64652"/>
    <a:srgbClr val="FFFFFF"/>
    <a:srgbClr val="00A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6940" autoAdjust="0"/>
  </p:normalViewPr>
  <p:slideViewPr>
    <p:cSldViewPr snapToGrid="0" showGuides="1">
      <p:cViewPr varScale="1">
        <p:scale>
          <a:sx n="68" d="100"/>
          <a:sy n="68" d="100"/>
        </p:scale>
        <p:origin x="432" y="72"/>
      </p:cViewPr>
      <p:guideLst>
        <p:guide orient="horz" pos="2160"/>
        <p:guide pos="2880"/>
        <p:guide pos="272"/>
        <p:guide pos="5488"/>
        <p:guide orient="horz" pos="278"/>
        <p:guide orient="horz" pos="4042"/>
        <p:guide orient="horz" pos="867"/>
        <p:guide pos="589"/>
        <p:guide pos="51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7CC9A-AAC8-44C4-88F9-5D99FBAC42AB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54C1029-A6F3-41DF-93C7-B2BEE8C3D1B1}">
      <dgm:prSet phldrT="[Tekst]"/>
      <dgm:spPr/>
      <dgm:t>
        <a:bodyPr/>
        <a:lstStyle/>
        <a:p>
          <a:r>
            <a:rPr lang="pl-PL" dirty="0"/>
            <a:t>DLA KOGO?</a:t>
          </a:r>
        </a:p>
      </dgm:t>
    </dgm:pt>
    <dgm:pt modelId="{2CA4F124-98B0-453D-94DB-70475AA5DC96}" type="parTrans" cxnId="{C58C4616-36DB-41DC-9502-C22A4DE2424C}">
      <dgm:prSet/>
      <dgm:spPr/>
      <dgm:t>
        <a:bodyPr/>
        <a:lstStyle/>
        <a:p>
          <a:endParaRPr lang="pl-PL"/>
        </a:p>
      </dgm:t>
    </dgm:pt>
    <dgm:pt modelId="{C1EB2AB5-7050-48CC-8466-468AC41BD264}" type="sibTrans" cxnId="{C58C4616-36DB-41DC-9502-C22A4DE2424C}">
      <dgm:prSet/>
      <dgm:spPr/>
      <dgm:t>
        <a:bodyPr/>
        <a:lstStyle/>
        <a:p>
          <a:endParaRPr lang="pl-PL"/>
        </a:p>
      </dgm:t>
    </dgm:pt>
    <dgm:pt modelId="{DF58E583-2620-453B-9C3A-515037C117FF}">
      <dgm:prSet phldrT="[Tekst]"/>
      <dgm:spPr/>
      <dgm:t>
        <a:bodyPr/>
        <a:lstStyle/>
        <a:p>
          <a:r>
            <a:rPr lang="pl-PL" dirty="0"/>
            <a:t>PO CO?</a:t>
          </a:r>
        </a:p>
      </dgm:t>
    </dgm:pt>
    <dgm:pt modelId="{F3111BD1-94E5-429A-B94B-5C3D6E40991A}" type="parTrans" cxnId="{1B892B33-E65A-4B0B-BCF4-76048A002F74}">
      <dgm:prSet/>
      <dgm:spPr/>
      <dgm:t>
        <a:bodyPr/>
        <a:lstStyle/>
        <a:p>
          <a:endParaRPr lang="pl-PL"/>
        </a:p>
      </dgm:t>
    </dgm:pt>
    <dgm:pt modelId="{1E459D07-C647-49A3-BD09-080B3E514104}" type="sibTrans" cxnId="{1B892B33-E65A-4B0B-BCF4-76048A002F74}">
      <dgm:prSet/>
      <dgm:spPr/>
      <dgm:t>
        <a:bodyPr/>
        <a:lstStyle/>
        <a:p>
          <a:endParaRPr lang="pl-PL"/>
        </a:p>
      </dgm:t>
    </dgm:pt>
    <dgm:pt modelId="{A5A469D3-A035-4D7C-83FF-97B4B4CAFDE7}">
      <dgm:prSet phldrT="[Tekst]"/>
      <dgm:spPr/>
      <dgm:t>
        <a:bodyPr/>
        <a:lstStyle/>
        <a:p>
          <a:r>
            <a:rPr lang="pl-PL" dirty="0"/>
            <a:t>Centra Transferu Wiedzy mają za zadanie </a:t>
          </a:r>
          <a:r>
            <a:rPr lang="pl-PL" b="1" dirty="0"/>
            <a:t>zwiększyć intensywność transferu wiedzy i wykorzystać potencjał uczelni przez przedsiębiorstwa </a:t>
          </a:r>
          <a:r>
            <a:rPr lang="pl-PL" dirty="0"/>
            <a:t>w ramach inteligentnych specjalizacji Województwa Małopolskiego</a:t>
          </a:r>
        </a:p>
      </dgm:t>
    </dgm:pt>
    <dgm:pt modelId="{A1ABC213-67A8-4C5D-BA65-2C9B4A350C67}" type="parTrans" cxnId="{796E8335-451D-4874-A532-97340040F14B}">
      <dgm:prSet/>
      <dgm:spPr/>
      <dgm:t>
        <a:bodyPr/>
        <a:lstStyle/>
        <a:p>
          <a:endParaRPr lang="pl-PL"/>
        </a:p>
      </dgm:t>
    </dgm:pt>
    <dgm:pt modelId="{1F0650A4-15F8-461D-841B-C9C3DB66EF9A}" type="sibTrans" cxnId="{796E8335-451D-4874-A532-97340040F14B}">
      <dgm:prSet/>
      <dgm:spPr/>
      <dgm:t>
        <a:bodyPr/>
        <a:lstStyle/>
        <a:p>
          <a:endParaRPr lang="pl-PL"/>
        </a:p>
      </dgm:t>
    </dgm:pt>
    <dgm:pt modelId="{7D37DF89-9011-4A4F-8081-AECAC3548659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mikro, małe i średnie przedsiębiorstwa (duże-tylko za zgodą UMWM) </a:t>
          </a:r>
          <a:r>
            <a:rPr lang="pl-PL" b="1" u="sng" dirty="0">
              <a:solidFill>
                <a:schemeClr val="tx1"/>
              </a:solidFill>
            </a:rPr>
            <a:t>mające siedzibę na terenie Małopolski (oddział lub filię</a:t>
          </a:r>
          <a:r>
            <a:rPr lang="pl-PL" dirty="0">
              <a:solidFill>
                <a:schemeClr val="tx1"/>
              </a:solidFill>
            </a:rPr>
            <a:t>), </a:t>
          </a:r>
          <a:r>
            <a:rPr lang="pl-PL" dirty="0"/>
            <a:t>chcące podwyższyć swoją innowacyjność i rozwijać się w zakresie kluczowych specjalizacji Województwa Małopolskiego.</a:t>
          </a:r>
        </a:p>
      </dgm:t>
    </dgm:pt>
    <dgm:pt modelId="{0C43469F-6287-4CAF-A76F-9BB6D1935551}" type="parTrans" cxnId="{444895FA-122E-4A7E-B48B-6F67E1AC52DB}">
      <dgm:prSet/>
      <dgm:spPr/>
      <dgm:t>
        <a:bodyPr/>
        <a:lstStyle/>
        <a:p>
          <a:endParaRPr lang="pl-PL"/>
        </a:p>
      </dgm:t>
    </dgm:pt>
    <dgm:pt modelId="{F42356F9-9730-4D13-B9EC-BAE923B02905}" type="sibTrans" cxnId="{444895FA-122E-4A7E-B48B-6F67E1AC52DB}">
      <dgm:prSet/>
      <dgm:spPr/>
      <dgm:t>
        <a:bodyPr/>
        <a:lstStyle/>
        <a:p>
          <a:endParaRPr lang="pl-PL"/>
        </a:p>
      </dgm:t>
    </dgm:pt>
    <dgm:pt modelId="{4132BEF8-1111-460A-8B96-6C5D021F576C}">
      <dgm:prSet phldrT="[Tekst]"/>
      <dgm:spPr/>
      <dgm:t>
        <a:bodyPr/>
        <a:lstStyle/>
        <a:p>
          <a:endParaRPr lang="pl-PL" dirty="0"/>
        </a:p>
      </dgm:t>
    </dgm:pt>
    <dgm:pt modelId="{F668C078-B91D-4F47-8918-EA1B5B148B92}" type="parTrans" cxnId="{D4D62DB2-6F75-4724-B717-CE38DA3B5DC2}">
      <dgm:prSet/>
      <dgm:spPr/>
      <dgm:t>
        <a:bodyPr/>
        <a:lstStyle/>
        <a:p>
          <a:endParaRPr lang="pl-PL"/>
        </a:p>
      </dgm:t>
    </dgm:pt>
    <dgm:pt modelId="{B536ACCE-A04B-46F2-B1DD-82F998796C25}" type="sibTrans" cxnId="{D4D62DB2-6F75-4724-B717-CE38DA3B5DC2}">
      <dgm:prSet/>
      <dgm:spPr/>
      <dgm:t>
        <a:bodyPr/>
        <a:lstStyle/>
        <a:p>
          <a:endParaRPr lang="pl-PL"/>
        </a:p>
      </dgm:t>
    </dgm:pt>
    <dgm:pt modelId="{CAD8E8D1-1152-4ED7-82AA-48499E14339D}">
      <dgm:prSet phldrT="[Tekst]"/>
      <dgm:spPr/>
      <dgm:t>
        <a:bodyPr/>
        <a:lstStyle/>
        <a:p>
          <a:endParaRPr lang="pl-PL" dirty="0"/>
        </a:p>
      </dgm:t>
    </dgm:pt>
    <dgm:pt modelId="{FFA1A165-96E5-4F02-BA5C-522B13CB314C}" type="parTrans" cxnId="{DDBEE610-CB53-4ACB-B564-37B72AC14333}">
      <dgm:prSet/>
      <dgm:spPr/>
      <dgm:t>
        <a:bodyPr/>
        <a:lstStyle/>
        <a:p>
          <a:endParaRPr lang="pl-PL"/>
        </a:p>
      </dgm:t>
    </dgm:pt>
    <dgm:pt modelId="{FA5BA73E-8482-4048-97E9-92A42E71C813}" type="sibTrans" cxnId="{DDBEE610-CB53-4ACB-B564-37B72AC14333}">
      <dgm:prSet/>
      <dgm:spPr/>
      <dgm:t>
        <a:bodyPr/>
        <a:lstStyle/>
        <a:p>
          <a:endParaRPr lang="pl-PL"/>
        </a:p>
      </dgm:t>
    </dgm:pt>
    <dgm:pt modelId="{EB7D6130-160F-4C54-928A-F90FA86DF050}" type="pres">
      <dgm:prSet presAssocID="{5107CC9A-AAC8-44C4-88F9-5D99FBAC42AB}" presName="Name0" presStyleCnt="0">
        <dgm:presLayoutVars>
          <dgm:dir/>
          <dgm:animLvl val="lvl"/>
          <dgm:resizeHandles/>
        </dgm:presLayoutVars>
      </dgm:prSet>
      <dgm:spPr/>
    </dgm:pt>
    <dgm:pt modelId="{2085FFF3-D59F-4DFE-9FA3-6C9B839737CD}" type="pres">
      <dgm:prSet presAssocID="{154C1029-A6F3-41DF-93C7-B2BEE8C3D1B1}" presName="linNode" presStyleCnt="0"/>
      <dgm:spPr/>
    </dgm:pt>
    <dgm:pt modelId="{28A92EFE-0D77-48B0-A671-0AA501223482}" type="pres">
      <dgm:prSet presAssocID="{154C1029-A6F3-41DF-93C7-B2BEE8C3D1B1}" presName="parentShp" presStyleLbl="node1" presStyleIdx="0" presStyleCnt="2" custScaleX="61674" custScaleY="84780">
        <dgm:presLayoutVars>
          <dgm:bulletEnabled val="1"/>
        </dgm:presLayoutVars>
      </dgm:prSet>
      <dgm:spPr/>
    </dgm:pt>
    <dgm:pt modelId="{FEEEEEAA-4CAA-4589-9B6A-6FA088191AB1}" type="pres">
      <dgm:prSet presAssocID="{154C1029-A6F3-41DF-93C7-B2BEE8C3D1B1}" presName="childShp" presStyleLbl="bgAccFollowNode1" presStyleIdx="0" presStyleCnt="2" custScaleX="130315">
        <dgm:presLayoutVars>
          <dgm:bulletEnabled val="1"/>
        </dgm:presLayoutVars>
      </dgm:prSet>
      <dgm:spPr/>
    </dgm:pt>
    <dgm:pt modelId="{6DD85C2F-DA1A-434A-A3FE-5C7DA38A5DC0}" type="pres">
      <dgm:prSet presAssocID="{C1EB2AB5-7050-48CC-8466-468AC41BD264}" presName="spacing" presStyleCnt="0"/>
      <dgm:spPr/>
    </dgm:pt>
    <dgm:pt modelId="{76A392C5-32C6-4A47-B357-4D869037610E}" type="pres">
      <dgm:prSet presAssocID="{DF58E583-2620-453B-9C3A-515037C117FF}" presName="linNode" presStyleCnt="0"/>
      <dgm:spPr/>
    </dgm:pt>
    <dgm:pt modelId="{5E24D5D0-1221-4603-B900-BCFCD4461215}" type="pres">
      <dgm:prSet presAssocID="{DF58E583-2620-453B-9C3A-515037C117FF}" presName="parentShp" presStyleLbl="node1" presStyleIdx="1" presStyleCnt="2" custScaleX="60983" custScaleY="85491">
        <dgm:presLayoutVars>
          <dgm:bulletEnabled val="1"/>
        </dgm:presLayoutVars>
      </dgm:prSet>
      <dgm:spPr/>
    </dgm:pt>
    <dgm:pt modelId="{8CADC2A5-79CF-4F6B-B0C1-24EEA52340D0}" type="pres">
      <dgm:prSet presAssocID="{DF58E583-2620-453B-9C3A-515037C117FF}" presName="childShp" presStyleLbl="bgAccFollowNode1" presStyleIdx="1" presStyleCnt="2" custScaleX="125427">
        <dgm:presLayoutVars>
          <dgm:bulletEnabled val="1"/>
        </dgm:presLayoutVars>
      </dgm:prSet>
      <dgm:spPr/>
    </dgm:pt>
  </dgm:ptLst>
  <dgm:cxnLst>
    <dgm:cxn modelId="{DDBEE610-CB53-4ACB-B564-37B72AC14333}" srcId="{154C1029-A6F3-41DF-93C7-B2BEE8C3D1B1}" destId="{CAD8E8D1-1152-4ED7-82AA-48499E14339D}" srcOrd="0" destOrd="0" parTransId="{FFA1A165-96E5-4F02-BA5C-522B13CB314C}" sibTransId="{FA5BA73E-8482-4048-97E9-92A42E71C813}"/>
    <dgm:cxn modelId="{C58C4616-36DB-41DC-9502-C22A4DE2424C}" srcId="{5107CC9A-AAC8-44C4-88F9-5D99FBAC42AB}" destId="{154C1029-A6F3-41DF-93C7-B2BEE8C3D1B1}" srcOrd="0" destOrd="0" parTransId="{2CA4F124-98B0-453D-94DB-70475AA5DC96}" sibTransId="{C1EB2AB5-7050-48CC-8466-468AC41BD264}"/>
    <dgm:cxn modelId="{B5F5882B-E380-49A5-B8D7-03E65DF17916}" type="presOf" srcId="{154C1029-A6F3-41DF-93C7-B2BEE8C3D1B1}" destId="{28A92EFE-0D77-48B0-A671-0AA501223482}" srcOrd="0" destOrd="0" presId="urn:microsoft.com/office/officeart/2005/8/layout/vList6"/>
    <dgm:cxn modelId="{1B892B33-E65A-4B0B-BCF4-76048A002F74}" srcId="{5107CC9A-AAC8-44C4-88F9-5D99FBAC42AB}" destId="{DF58E583-2620-453B-9C3A-515037C117FF}" srcOrd="1" destOrd="0" parTransId="{F3111BD1-94E5-429A-B94B-5C3D6E40991A}" sibTransId="{1E459D07-C647-49A3-BD09-080B3E514104}"/>
    <dgm:cxn modelId="{796E8335-451D-4874-A532-97340040F14B}" srcId="{DF58E583-2620-453B-9C3A-515037C117FF}" destId="{A5A469D3-A035-4D7C-83FF-97B4B4CAFDE7}" srcOrd="1" destOrd="0" parTransId="{A1ABC213-67A8-4C5D-BA65-2C9B4A350C67}" sibTransId="{1F0650A4-15F8-461D-841B-C9C3DB66EF9A}"/>
    <dgm:cxn modelId="{E09AEA72-6B99-4764-925E-3448464DAFEF}" type="presOf" srcId="{5107CC9A-AAC8-44C4-88F9-5D99FBAC42AB}" destId="{EB7D6130-160F-4C54-928A-F90FA86DF050}" srcOrd="0" destOrd="0" presId="urn:microsoft.com/office/officeart/2005/8/layout/vList6"/>
    <dgm:cxn modelId="{29C1F874-651B-45ED-BCD4-C34F3417AC86}" type="presOf" srcId="{A5A469D3-A035-4D7C-83FF-97B4B4CAFDE7}" destId="{8CADC2A5-79CF-4F6B-B0C1-24EEA52340D0}" srcOrd="0" destOrd="1" presId="urn:microsoft.com/office/officeart/2005/8/layout/vList6"/>
    <dgm:cxn modelId="{25BDE85A-56C8-48FB-8F29-91D465046C84}" type="presOf" srcId="{4132BEF8-1111-460A-8B96-6C5D021F576C}" destId="{8CADC2A5-79CF-4F6B-B0C1-24EEA52340D0}" srcOrd="0" destOrd="0" presId="urn:microsoft.com/office/officeart/2005/8/layout/vList6"/>
    <dgm:cxn modelId="{4AD65892-1A45-4C3E-8E4B-F1D59027F406}" type="presOf" srcId="{7D37DF89-9011-4A4F-8081-AECAC3548659}" destId="{FEEEEEAA-4CAA-4589-9B6A-6FA088191AB1}" srcOrd="0" destOrd="1" presId="urn:microsoft.com/office/officeart/2005/8/layout/vList6"/>
    <dgm:cxn modelId="{F83403AA-C035-4766-91A0-6D7FD134E43A}" type="presOf" srcId="{CAD8E8D1-1152-4ED7-82AA-48499E14339D}" destId="{FEEEEEAA-4CAA-4589-9B6A-6FA088191AB1}" srcOrd="0" destOrd="0" presId="urn:microsoft.com/office/officeart/2005/8/layout/vList6"/>
    <dgm:cxn modelId="{D4D62DB2-6F75-4724-B717-CE38DA3B5DC2}" srcId="{DF58E583-2620-453B-9C3A-515037C117FF}" destId="{4132BEF8-1111-460A-8B96-6C5D021F576C}" srcOrd="0" destOrd="0" parTransId="{F668C078-B91D-4F47-8918-EA1B5B148B92}" sibTransId="{B536ACCE-A04B-46F2-B1DD-82F998796C25}"/>
    <dgm:cxn modelId="{32E416F1-C1D1-46F8-9619-CF42A20EBF78}" type="presOf" srcId="{DF58E583-2620-453B-9C3A-515037C117FF}" destId="{5E24D5D0-1221-4603-B900-BCFCD4461215}" srcOrd="0" destOrd="0" presId="urn:microsoft.com/office/officeart/2005/8/layout/vList6"/>
    <dgm:cxn modelId="{444895FA-122E-4A7E-B48B-6F67E1AC52DB}" srcId="{154C1029-A6F3-41DF-93C7-B2BEE8C3D1B1}" destId="{7D37DF89-9011-4A4F-8081-AECAC3548659}" srcOrd="1" destOrd="0" parTransId="{0C43469F-6287-4CAF-A76F-9BB6D1935551}" sibTransId="{F42356F9-9730-4D13-B9EC-BAE923B02905}"/>
    <dgm:cxn modelId="{8B3E41E2-2BBB-47AE-98EE-D94ECAD25EBD}" type="presParOf" srcId="{EB7D6130-160F-4C54-928A-F90FA86DF050}" destId="{2085FFF3-D59F-4DFE-9FA3-6C9B839737CD}" srcOrd="0" destOrd="0" presId="urn:microsoft.com/office/officeart/2005/8/layout/vList6"/>
    <dgm:cxn modelId="{9EC86ACE-A654-435F-9152-30D94C416336}" type="presParOf" srcId="{2085FFF3-D59F-4DFE-9FA3-6C9B839737CD}" destId="{28A92EFE-0D77-48B0-A671-0AA501223482}" srcOrd="0" destOrd="0" presId="urn:microsoft.com/office/officeart/2005/8/layout/vList6"/>
    <dgm:cxn modelId="{F49F23D1-57AE-4924-AC85-5101EE113E49}" type="presParOf" srcId="{2085FFF3-D59F-4DFE-9FA3-6C9B839737CD}" destId="{FEEEEEAA-4CAA-4589-9B6A-6FA088191AB1}" srcOrd="1" destOrd="0" presId="urn:microsoft.com/office/officeart/2005/8/layout/vList6"/>
    <dgm:cxn modelId="{194CA6A5-296E-4C42-BC7B-5AED2590D728}" type="presParOf" srcId="{EB7D6130-160F-4C54-928A-F90FA86DF050}" destId="{6DD85C2F-DA1A-434A-A3FE-5C7DA38A5DC0}" srcOrd="1" destOrd="0" presId="urn:microsoft.com/office/officeart/2005/8/layout/vList6"/>
    <dgm:cxn modelId="{639533E9-C96D-4E51-B27C-861D9055AC07}" type="presParOf" srcId="{EB7D6130-160F-4C54-928A-F90FA86DF050}" destId="{76A392C5-32C6-4A47-B357-4D869037610E}" srcOrd="2" destOrd="0" presId="urn:microsoft.com/office/officeart/2005/8/layout/vList6"/>
    <dgm:cxn modelId="{5C7D54EA-3D4C-4101-9F7A-D4082DE6D33E}" type="presParOf" srcId="{76A392C5-32C6-4A47-B357-4D869037610E}" destId="{5E24D5D0-1221-4603-B900-BCFCD4461215}" srcOrd="0" destOrd="0" presId="urn:microsoft.com/office/officeart/2005/8/layout/vList6"/>
    <dgm:cxn modelId="{0DE2633E-EE8F-402C-8B54-FB77177CDECA}" type="presParOf" srcId="{76A392C5-32C6-4A47-B357-4D869037610E}" destId="{8CADC2A5-79CF-4F6B-B0C1-24EEA52340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45510B-0A06-4150-B1A6-1681FD5AD4CA}" type="doc">
      <dgm:prSet loTypeId="urn:microsoft.com/office/officeart/2005/8/layout/target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57C20B7-F414-4444-B04B-F71CFD5CC627}">
      <dgm:prSet phldrT="[Tekst]" custT="1"/>
      <dgm:spPr/>
      <dgm:t>
        <a:bodyPr lIns="216000" rIns="216000"/>
        <a:lstStyle/>
        <a:p>
          <a:r>
            <a:rPr lang="pl-PL" sz="2000" b="1" dirty="0"/>
            <a:t>SPIN – Małopolskie Centra Transferu Wiedzy 2.0</a:t>
          </a:r>
        </a:p>
      </dgm:t>
    </dgm:pt>
    <dgm:pt modelId="{7AB5A4A3-4BC2-484F-92AE-F195DD25E787}" type="parTrans" cxnId="{6D088982-FF3B-49FA-BFC3-D4F4F297BF91}">
      <dgm:prSet/>
      <dgm:spPr/>
      <dgm:t>
        <a:bodyPr/>
        <a:lstStyle/>
        <a:p>
          <a:endParaRPr lang="pl-PL" sz="1400"/>
        </a:p>
      </dgm:t>
    </dgm:pt>
    <dgm:pt modelId="{5A55F635-1FAE-48AD-A83B-34B00219EA7F}" type="sibTrans" cxnId="{6D088982-FF3B-49FA-BFC3-D4F4F297BF91}">
      <dgm:prSet/>
      <dgm:spPr/>
      <dgm:t>
        <a:bodyPr/>
        <a:lstStyle/>
        <a:p>
          <a:endParaRPr lang="pl-PL" sz="1400"/>
        </a:p>
      </dgm:t>
    </dgm:pt>
    <dgm:pt modelId="{DF5784F0-EFC1-4B54-8ED7-8D1DB6CADEF3}">
      <dgm:prSet phldrT="[Tekst]" custT="1"/>
      <dgm:spPr/>
      <dgm:t>
        <a:bodyPr lIns="288000"/>
        <a:lstStyle/>
        <a:p>
          <a:r>
            <a:rPr lang="pl-PL" sz="1600" dirty="0"/>
            <a:t>Nauki o życiu </a:t>
          </a:r>
        </a:p>
      </dgm:t>
    </dgm:pt>
    <dgm:pt modelId="{6076E28D-8879-49B3-A10A-123E89799C31}" type="sibTrans" cxnId="{0E873501-0544-4ED3-8C23-5578102EB03D}">
      <dgm:prSet/>
      <dgm:spPr/>
      <dgm:t>
        <a:bodyPr/>
        <a:lstStyle/>
        <a:p>
          <a:endParaRPr lang="pl-PL" sz="1400"/>
        </a:p>
      </dgm:t>
    </dgm:pt>
    <dgm:pt modelId="{42D618FF-727F-4498-A55D-9D03802A7B81}" type="parTrans" cxnId="{0E873501-0544-4ED3-8C23-5578102EB03D}">
      <dgm:prSet/>
      <dgm:spPr/>
      <dgm:t>
        <a:bodyPr/>
        <a:lstStyle/>
        <a:p>
          <a:endParaRPr lang="pl-PL" sz="1400"/>
        </a:p>
      </dgm:t>
    </dgm:pt>
    <dgm:pt modelId="{4559A65C-D165-44C4-B6AA-B934135ECF16}">
      <dgm:prSet phldrT="[Tekst]" custT="1"/>
      <dgm:spPr/>
      <dgm:t>
        <a:bodyPr lIns="288000"/>
        <a:lstStyle/>
        <a:p>
          <a:r>
            <a:rPr lang="pl-PL" sz="1600" dirty="0"/>
            <a:t>Energia zrównoważona</a:t>
          </a:r>
        </a:p>
      </dgm:t>
    </dgm:pt>
    <dgm:pt modelId="{1BD165B3-53EB-45AE-83CB-6523D4AE8E61}" type="sibTrans" cxnId="{524DEB99-2F55-4EE6-92C8-B9C1992A9C87}">
      <dgm:prSet/>
      <dgm:spPr/>
      <dgm:t>
        <a:bodyPr/>
        <a:lstStyle/>
        <a:p>
          <a:endParaRPr lang="pl-PL" sz="1400"/>
        </a:p>
      </dgm:t>
    </dgm:pt>
    <dgm:pt modelId="{096BEA22-58B3-454F-8486-89C68252030A}" type="parTrans" cxnId="{524DEB99-2F55-4EE6-92C8-B9C1992A9C87}">
      <dgm:prSet/>
      <dgm:spPr/>
      <dgm:t>
        <a:bodyPr/>
        <a:lstStyle/>
        <a:p>
          <a:endParaRPr lang="pl-PL" sz="1400"/>
        </a:p>
      </dgm:t>
    </dgm:pt>
    <dgm:pt modelId="{111931C6-5F45-45FE-A25D-FFA24772571F}">
      <dgm:prSet phldrT="[Tekst]" custT="1"/>
      <dgm:spPr/>
      <dgm:t>
        <a:bodyPr lIns="288000"/>
        <a:lstStyle/>
        <a:p>
          <a:r>
            <a:rPr lang="pl-PL" sz="1600" dirty="0"/>
            <a:t>Technologie informacyjne </a:t>
          </a:r>
          <a:br>
            <a:rPr lang="pl-PL" sz="1600" dirty="0"/>
          </a:br>
          <a:r>
            <a:rPr lang="pl-PL" sz="1600" dirty="0"/>
            <a:t>i komunikacyjne</a:t>
          </a:r>
        </a:p>
      </dgm:t>
    </dgm:pt>
    <dgm:pt modelId="{A83CC6CB-93D1-45DA-B60C-1A945CB4B321}" type="sibTrans" cxnId="{51708067-CA9B-4E08-8A26-0454FABB1064}">
      <dgm:prSet/>
      <dgm:spPr/>
      <dgm:t>
        <a:bodyPr/>
        <a:lstStyle/>
        <a:p>
          <a:endParaRPr lang="pl-PL" sz="1400"/>
        </a:p>
      </dgm:t>
    </dgm:pt>
    <dgm:pt modelId="{B76E56EF-23E3-42D2-9890-5ABC944102CA}" type="parTrans" cxnId="{51708067-CA9B-4E08-8A26-0454FABB1064}">
      <dgm:prSet/>
      <dgm:spPr/>
      <dgm:t>
        <a:bodyPr/>
        <a:lstStyle/>
        <a:p>
          <a:endParaRPr lang="pl-PL" sz="1400"/>
        </a:p>
      </dgm:t>
    </dgm:pt>
    <dgm:pt modelId="{D27A8E65-F550-4EAE-9D0D-4DF4D2985C86}">
      <dgm:prSet phldrT="[Tekst]" custT="1"/>
      <dgm:spPr/>
      <dgm:t>
        <a:bodyPr/>
        <a:lstStyle/>
        <a:p>
          <a:r>
            <a:rPr lang="pl-PL" sz="1600" dirty="0"/>
            <a:t>Chemia</a:t>
          </a:r>
        </a:p>
      </dgm:t>
    </dgm:pt>
    <dgm:pt modelId="{93E0D078-660C-4F2F-98B0-36444F365AD1}" type="sibTrans" cxnId="{D8CA9285-5488-481B-9970-0D2485692EFF}">
      <dgm:prSet/>
      <dgm:spPr/>
      <dgm:t>
        <a:bodyPr/>
        <a:lstStyle/>
        <a:p>
          <a:endParaRPr lang="pl-PL"/>
        </a:p>
      </dgm:t>
    </dgm:pt>
    <dgm:pt modelId="{F1EA63C7-741A-4ADA-A8F8-0999FE7B6F9C}" type="parTrans" cxnId="{D8CA9285-5488-481B-9970-0D2485692EFF}">
      <dgm:prSet/>
      <dgm:spPr/>
      <dgm:t>
        <a:bodyPr/>
        <a:lstStyle/>
        <a:p>
          <a:endParaRPr lang="pl-PL"/>
        </a:p>
      </dgm:t>
    </dgm:pt>
    <dgm:pt modelId="{8468F119-5D2E-4D46-A1B3-773BEABA94A7}">
      <dgm:prSet custT="1"/>
      <dgm:spPr/>
      <dgm:t>
        <a:bodyPr/>
        <a:lstStyle/>
        <a:p>
          <a:r>
            <a:rPr lang="pl-PL" sz="1600" b="1" dirty="0">
              <a:solidFill>
                <a:srgbClr val="FF0066"/>
              </a:solidFill>
            </a:rPr>
            <a:t>Produkcja metali i wyrobów</a:t>
          </a:r>
          <a:r>
            <a:rPr lang="pl-PL" sz="1600" b="1" dirty="0">
              <a:solidFill>
                <a:srgbClr val="FF0000"/>
              </a:solidFill>
            </a:rPr>
            <a:t> </a:t>
          </a:r>
          <a:r>
            <a:rPr lang="pl-PL" sz="1600" dirty="0"/>
            <a:t>metalowych</a:t>
          </a:r>
        </a:p>
      </dgm:t>
    </dgm:pt>
    <dgm:pt modelId="{2E1A1D35-FA22-4CDA-98E1-7E94C1D48E26}" type="sibTrans" cxnId="{97680AD5-4185-4314-80DC-4B27EC3558B2}">
      <dgm:prSet/>
      <dgm:spPr/>
      <dgm:t>
        <a:bodyPr/>
        <a:lstStyle/>
        <a:p>
          <a:endParaRPr lang="pl-PL"/>
        </a:p>
      </dgm:t>
    </dgm:pt>
    <dgm:pt modelId="{0EE76538-F67E-4A80-A21A-0E3E1CFA086D}" type="parTrans" cxnId="{97680AD5-4185-4314-80DC-4B27EC3558B2}">
      <dgm:prSet/>
      <dgm:spPr/>
      <dgm:t>
        <a:bodyPr/>
        <a:lstStyle/>
        <a:p>
          <a:endParaRPr lang="pl-PL"/>
        </a:p>
      </dgm:t>
    </dgm:pt>
    <dgm:pt modelId="{CF5321FB-F188-4B79-BF7E-7ADDE658E0F5}">
      <dgm:prSet custT="1"/>
      <dgm:spPr/>
      <dgm:t>
        <a:bodyPr/>
        <a:lstStyle/>
        <a:p>
          <a:r>
            <a:rPr lang="pl-PL" sz="1600" dirty="0"/>
            <a:t>Elektrotechnika i przemysł maszynowy</a:t>
          </a:r>
        </a:p>
      </dgm:t>
    </dgm:pt>
    <dgm:pt modelId="{BFC6052E-0454-4E7C-A297-2E85571E202E}" type="sibTrans" cxnId="{135259DC-8831-4206-8582-93A9157EC2DC}">
      <dgm:prSet/>
      <dgm:spPr/>
      <dgm:t>
        <a:bodyPr/>
        <a:lstStyle/>
        <a:p>
          <a:endParaRPr lang="pl-PL"/>
        </a:p>
      </dgm:t>
    </dgm:pt>
    <dgm:pt modelId="{E2BA592F-4806-4BAF-8B59-8441D06D7AD9}" type="parTrans" cxnId="{135259DC-8831-4206-8582-93A9157EC2DC}">
      <dgm:prSet/>
      <dgm:spPr/>
      <dgm:t>
        <a:bodyPr/>
        <a:lstStyle/>
        <a:p>
          <a:endParaRPr lang="pl-PL"/>
        </a:p>
      </dgm:t>
    </dgm:pt>
    <dgm:pt modelId="{6EE29A28-3D0C-4101-991E-BEBB4E0ED1A5}">
      <dgm:prSet custT="1"/>
      <dgm:spPr/>
      <dgm:t>
        <a:bodyPr/>
        <a:lstStyle/>
        <a:p>
          <a:r>
            <a:rPr lang="pl-PL" sz="1600" dirty="0"/>
            <a:t>Przemysły kreatywne i czasu wolnego</a:t>
          </a:r>
        </a:p>
      </dgm:t>
    </dgm:pt>
    <dgm:pt modelId="{78902B82-486E-4872-B232-90A8C5902DD7}" type="sibTrans" cxnId="{9D297366-3C97-441A-8004-3FA07C1AD3C8}">
      <dgm:prSet/>
      <dgm:spPr/>
      <dgm:t>
        <a:bodyPr/>
        <a:lstStyle/>
        <a:p>
          <a:endParaRPr lang="pl-PL"/>
        </a:p>
      </dgm:t>
    </dgm:pt>
    <dgm:pt modelId="{9109E851-AA60-48DB-A695-97BC3DBB855F}" type="parTrans" cxnId="{9D297366-3C97-441A-8004-3FA07C1AD3C8}">
      <dgm:prSet/>
      <dgm:spPr/>
      <dgm:t>
        <a:bodyPr/>
        <a:lstStyle/>
        <a:p>
          <a:endParaRPr lang="pl-PL"/>
        </a:p>
      </dgm:t>
    </dgm:pt>
    <dgm:pt modelId="{48B9C853-DE55-4EB8-ABA6-8B9198F2FEA8}" type="pres">
      <dgm:prSet presAssocID="{1F45510B-0A06-4150-B1A6-1681FD5AD4C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4AC9E1E-517D-474F-B045-F396C4D0775A}" type="pres">
      <dgm:prSet presAssocID="{357C20B7-F414-4444-B04B-F71CFD5CC627}" presName="circle1" presStyleLbl="node1" presStyleIdx="0" presStyleCnt="1" custScaleX="98937" custScaleY="113628" custLinFactNeighborX="498" custLinFactNeighborY="1090"/>
      <dgm:spPr>
        <a:gradFill rotWithShape="0">
          <a:gsLst>
            <a:gs pos="0">
              <a:schemeClr val="bg1"/>
            </a:gs>
            <a:gs pos="49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lumMod val="75000"/>
              </a:schemeClr>
            </a:gs>
          </a:gsLst>
        </a:gradFill>
      </dgm:spPr>
    </dgm:pt>
    <dgm:pt modelId="{D8DE70F1-F21C-4AD7-82BA-C5BD3ACED584}" type="pres">
      <dgm:prSet presAssocID="{357C20B7-F414-4444-B04B-F71CFD5CC627}" presName="space" presStyleCnt="0"/>
      <dgm:spPr/>
    </dgm:pt>
    <dgm:pt modelId="{5F8ED75C-001D-463B-A61F-2A7ABFE425C2}" type="pres">
      <dgm:prSet presAssocID="{357C20B7-F414-4444-B04B-F71CFD5CC627}" presName="rect1" presStyleLbl="alignAcc1" presStyleIdx="0" presStyleCnt="1" custScaleX="105695" custScaleY="113643" custLinFactNeighborX="7501" custLinFactNeighborY="556"/>
      <dgm:spPr/>
    </dgm:pt>
    <dgm:pt modelId="{3CF7E5D5-9C41-4CF8-9BC5-CCECC793C99F}" type="pres">
      <dgm:prSet presAssocID="{357C20B7-F414-4444-B04B-F71CFD5CC627}" presName="rect1ParTx" presStyleLbl="alignAcc1" presStyleIdx="0" presStyleCnt="1">
        <dgm:presLayoutVars>
          <dgm:chMax val="1"/>
          <dgm:bulletEnabled val="1"/>
        </dgm:presLayoutVars>
      </dgm:prSet>
      <dgm:spPr/>
    </dgm:pt>
    <dgm:pt modelId="{96C62E9E-72E9-48FA-8C5E-D07BFA00339F}" type="pres">
      <dgm:prSet presAssocID="{357C20B7-F414-4444-B04B-F71CFD5CC627}" presName="rect1ChTx" presStyleLbl="alignAcc1" presStyleIdx="0" presStyleCnt="1" custScaleX="115618" custScaleY="113643" custLinFactNeighborY="5020">
        <dgm:presLayoutVars>
          <dgm:bulletEnabled val="1"/>
        </dgm:presLayoutVars>
      </dgm:prSet>
      <dgm:spPr/>
    </dgm:pt>
  </dgm:ptLst>
  <dgm:cxnLst>
    <dgm:cxn modelId="{912D1100-4116-4FB4-A42B-522712AC9ACC}" type="presOf" srcId="{DF5784F0-EFC1-4B54-8ED7-8D1DB6CADEF3}" destId="{96C62E9E-72E9-48FA-8C5E-D07BFA00339F}" srcOrd="0" destOrd="0" presId="urn:microsoft.com/office/officeart/2005/8/layout/target3"/>
    <dgm:cxn modelId="{0E873501-0544-4ED3-8C23-5578102EB03D}" srcId="{357C20B7-F414-4444-B04B-F71CFD5CC627}" destId="{DF5784F0-EFC1-4B54-8ED7-8D1DB6CADEF3}" srcOrd="0" destOrd="0" parTransId="{42D618FF-727F-4498-A55D-9D03802A7B81}" sibTransId="{6076E28D-8879-49B3-A10A-123E89799C31}"/>
    <dgm:cxn modelId="{336A9C02-7902-473E-8905-6A9510ABCC98}" type="presOf" srcId="{4559A65C-D165-44C4-B6AA-B934135ECF16}" destId="{96C62E9E-72E9-48FA-8C5E-D07BFA00339F}" srcOrd="0" destOrd="1" presId="urn:microsoft.com/office/officeart/2005/8/layout/target3"/>
    <dgm:cxn modelId="{0ABA0138-9B53-4415-9C31-717907231CD5}" type="presOf" srcId="{8468F119-5D2E-4D46-A1B3-773BEABA94A7}" destId="{96C62E9E-72E9-48FA-8C5E-D07BFA00339F}" srcOrd="0" destOrd="4" presId="urn:microsoft.com/office/officeart/2005/8/layout/target3"/>
    <dgm:cxn modelId="{DD9EC65D-927C-4B9A-A740-00FC879BEF75}" type="presOf" srcId="{1F45510B-0A06-4150-B1A6-1681FD5AD4CA}" destId="{48B9C853-DE55-4EB8-ABA6-8B9198F2FEA8}" srcOrd="0" destOrd="0" presId="urn:microsoft.com/office/officeart/2005/8/layout/target3"/>
    <dgm:cxn modelId="{64F95441-7E9D-4EF7-87FF-94A0091FD591}" type="presOf" srcId="{CF5321FB-F188-4B79-BF7E-7ADDE658E0F5}" destId="{96C62E9E-72E9-48FA-8C5E-D07BFA00339F}" srcOrd="0" destOrd="5" presId="urn:microsoft.com/office/officeart/2005/8/layout/target3"/>
    <dgm:cxn modelId="{AC5D2B42-E69C-41A2-9097-09F2950200AB}" type="presOf" srcId="{357C20B7-F414-4444-B04B-F71CFD5CC627}" destId="{5F8ED75C-001D-463B-A61F-2A7ABFE425C2}" srcOrd="0" destOrd="0" presId="urn:microsoft.com/office/officeart/2005/8/layout/target3"/>
    <dgm:cxn modelId="{7A83E944-7A96-444A-A8EC-6C165B915C0A}" type="presOf" srcId="{6EE29A28-3D0C-4101-991E-BEBB4E0ED1A5}" destId="{96C62E9E-72E9-48FA-8C5E-D07BFA00339F}" srcOrd="0" destOrd="6" presId="urn:microsoft.com/office/officeart/2005/8/layout/target3"/>
    <dgm:cxn modelId="{9D297366-3C97-441A-8004-3FA07C1AD3C8}" srcId="{357C20B7-F414-4444-B04B-F71CFD5CC627}" destId="{6EE29A28-3D0C-4101-991E-BEBB4E0ED1A5}" srcOrd="6" destOrd="0" parTransId="{9109E851-AA60-48DB-A695-97BC3DBB855F}" sibTransId="{78902B82-486E-4872-B232-90A8C5902DD7}"/>
    <dgm:cxn modelId="{51708067-CA9B-4E08-8A26-0454FABB1064}" srcId="{357C20B7-F414-4444-B04B-F71CFD5CC627}" destId="{111931C6-5F45-45FE-A25D-FFA24772571F}" srcOrd="2" destOrd="0" parTransId="{B76E56EF-23E3-42D2-9890-5ABC944102CA}" sibTransId="{A83CC6CB-93D1-45DA-B60C-1A945CB4B321}"/>
    <dgm:cxn modelId="{266E974C-B17B-470C-AC6B-5C3D0B18603A}" type="presOf" srcId="{357C20B7-F414-4444-B04B-F71CFD5CC627}" destId="{3CF7E5D5-9C41-4CF8-9BC5-CCECC793C99F}" srcOrd="1" destOrd="0" presId="urn:microsoft.com/office/officeart/2005/8/layout/target3"/>
    <dgm:cxn modelId="{6D088982-FF3B-49FA-BFC3-D4F4F297BF91}" srcId="{1F45510B-0A06-4150-B1A6-1681FD5AD4CA}" destId="{357C20B7-F414-4444-B04B-F71CFD5CC627}" srcOrd="0" destOrd="0" parTransId="{7AB5A4A3-4BC2-484F-92AE-F195DD25E787}" sibTransId="{5A55F635-1FAE-48AD-A83B-34B00219EA7F}"/>
    <dgm:cxn modelId="{D8CA9285-5488-481B-9970-0D2485692EFF}" srcId="{357C20B7-F414-4444-B04B-F71CFD5CC627}" destId="{D27A8E65-F550-4EAE-9D0D-4DF4D2985C86}" srcOrd="3" destOrd="0" parTransId="{F1EA63C7-741A-4ADA-A8F8-0999FE7B6F9C}" sibTransId="{93E0D078-660C-4F2F-98B0-36444F365AD1}"/>
    <dgm:cxn modelId="{29F14C94-6BC0-4C32-92AB-D2648901C7B1}" type="presOf" srcId="{111931C6-5F45-45FE-A25D-FFA24772571F}" destId="{96C62E9E-72E9-48FA-8C5E-D07BFA00339F}" srcOrd="0" destOrd="2" presId="urn:microsoft.com/office/officeart/2005/8/layout/target3"/>
    <dgm:cxn modelId="{524DEB99-2F55-4EE6-92C8-B9C1992A9C87}" srcId="{357C20B7-F414-4444-B04B-F71CFD5CC627}" destId="{4559A65C-D165-44C4-B6AA-B934135ECF16}" srcOrd="1" destOrd="0" parTransId="{096BEA22-58B3-454F-8486-89C68252030A}" sibTransId="{1BD165B3-53EB-45AE-83CB-6523D4AE8E61}"/>
    <dgm:cxn modelId="{525F48A1-C331-4A62-BC9D-2458985FEC2F}" type="presOf" srcId="{D27A8E65-F550-4EAE-9D0D-4DF4D2985C86}" destId="{96C62E9E-72E9-48FA-8C5E-D07BFA00339F}" srcOrd="0" destOrd="3" presId="urn:microsoft.com/office/officeart/2005/8/layout/target3"/>
    <dgm:cxn modelId="{97680AD5-4185-4314-80DC-4B27EC3558B2}" srcId="{357C20B7-F414-4444-B04B-F71CFD5CC627}" destId="{8468F119-5D2E-4D46-A1B3-773BEABA94A7}" srcOrd="4" destOrd="0" parTransId="{0EE76538-F67E-4A80-A21A-0E3E1CFA086D}" sibTransId="{2E1A1D35-FA22-4CDA-98E1-7E94C1D48E26}"/>
    <dgm:cxn modelId="{135259DC-8831-4206-8582-93A9157EC2DC}" srcId="{357C20B7-F414-4444-B04B-F71CFD5CC627}" destId="{CF5321FB-F188-4B79-BF7E-7ADDE658E0F5}" srcOrd="5" destOrd="0" parTransId="{E2BA592F-4806-4BAF-8B59-8441D06D7AD9}" sibTransId="{BFC6052E-0454-4E7C-A297-2E85571E202E}"/>
    <dgm:cxn modelId="{B9AB0B40-26AA-4291-B2B6-07E4B2E0AFD2}" type="presParOf" srcId="{48B9C853-DE55-4EB8-ABA6-8B9198F2FEA8}" destId="{C4AC9E1E-517D-474F-B045-F396C4D0775A}" srcOrd="0" destOrd="0" presId="urn:microsoft.com/office/officeart/2005/8/layout/target3"/>
    <dgm:cxn modelId="{372DCF5A-A08A-4F3B-97CC-C42902C74796}" type="presParOf" srcId="{48B9C853-DE55-4EB8-ABA6-8B9198F2FEA8}" destId="{D8DE70F1-F21C-4AD7-82BA-C5BD3ACED584}" srcOrd="1" destOrd="0" presId="urn:microsoft.com/office/officeart/2005/8/layout/target3"/>
    <dgm:cxn modelId="{DB13E848-B7AD-4CB2-934D-9D3415012ADE}" type="presParOf" srcId="{48B9C853-DE55-4EB8-ABA6-8B9198F2FEA8}" destId="{5F8ED75C-001D-463B-A61F-2A7ABFE425C2}" srcOrd="2" destOrd="0" presId="urn:microsoft.com/office/officeart/2005/8/layout/target3"/>
    <dgm:cxn modelId="{73E4B033-E24F-4A02-A37D-B071DA897323}" type="presParOf" srcId="{48B9C853-DE55-4EB8-ABA6-8B9198F2FEA8}" destId="{3CF7E5D5-9C41-4CF8-9BC5-CCECC793C99F}" srcOrd="3" destOrd="0" presId="urn:microsoft.com/office/officeart/2005/8/layout/target3"/>
    <dgm:cxn modelId="{2073D393-0085-4602-AEC6-6F5D31CC7B9B}" type="presParOf" srcId="{48B9C853-DE55-4EB8-ABA6-8B9198F2FEA8}" destId="{96C62E9E-72E9-48FA-8C5E-D07BFA00339F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EEEAA-4CAA-4589-9B6A-6FA088191AB1}">
      <dsp:nvSpPr>
        <dsp:cNvPr id="0" name=""/>
        <dsp:cNvSpPr/>
      </dsp:nvSpPr>
      <dsp:spPr>
        <a:xfrm>
          <a:off x="1835972" y="614"/>
          <a:ext cx="5812425" cy="23950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kern="1200" dirty="0">
              <a:solidFill>
                <a:schemeClr val="tx1"/>
              </a:solidFill>
            </a:rPr>
            <a:t>mikro, małe i średnie przedsiębiorstwa (duże-tylko za zgodą UMWM) </a:t>
          </a:r>
          <a:r>
            <a:rPr lang="pl-PL" sz="1700" b="1" u="sng" kern="1200" dirty="0">
              <a:solidFill>
                <a:schemeClr val="tx1"/>
              </a:solidFill>
            </a:rPr>
            <a:t>mające siedzibę na terenie Małopolski (oddział lub filię</a:t>
          </a:r>
          <a:r>
            <a:rPr lang="pl-PL" sz="1700" kern="1200" dirty="0">
              <a:solidFill>
                <a:schemeClr val="tx1"/>
              </a:solidFill>
            </a:rPr>
            <a:t>), </a:t>
          </a:r>
          <a:r>
            <a:rPr lang="pl-PL" sz="1700" kern="1200" dirty="0"/>
            <a:t>chcące podwyższyć swoją innowacyjność i rozwijać się w zakresie kluczowych specjalizacji Województwa Małopolskiego.</a:t>
          </a:r>
        </a:p>
      </dsp:txBody>
      <dsp:txXfrm>
        <a:off x="1835972" y="299996"/>
        <a:ext cx="4914281" cy="1796289"/>
      </dsp:txXfrm>
    </dsp:sp>
    <dsp:sp modelId="{28A92EFE-0D77-48B0-A671-0AA501223482}">
      <dsp:nvSpPr>
        <dsp:cNvPr id="0" name=""/>
        <dsp:cNvSpPr/>
      </dsp:nvSpPr>
      <dsp:spPr>
        <a:xfrm>
          <a:off x="2080" y="182877"/>
          <a:ext cx="1833892" cy="20305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DLA KOGO?</a:t>
          </a:r>
        </a:p>
      </dsp:txBody>
      <dsp:txXfrm>
        <a:off x="91603" y="272400"/>
        <a:ext cx="1654846" cy="1851479"/>
      </dsp:txXfrm>
    </dsp:sp>
    <dsp:sp modelId="{8CADC2A5-79CF-4F6B-B0C1-24EEA52340D0}">
      <dsp:nvSpPr>
        <dsp:cNvPr id="0" name=""/>
        <dsp:cNvSpPr/>
      </dsp:nvSpPr>
      <dsp:spPr>
        <a:xfrm>
          <a:off x="1879607" y="2635172"/>
          <a:ext cx="5757459" cy="23950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Centra Transferu Wiedzy mają za zadanie </a:t>
          </a:r>
          <a:r>
            <a:rPr lang="pl-PL" sz="1700" b="1" kern="1200" dirty="0"/>
            <a:t>zwiększyć intensywność transferu wiedzy i wykorzystać potencjał uczelni przez przedsiębiorstwa </a:t>
          </a:r>
          <a:r>
            <a:rPr lang="pl-PL" sz="1700" kern="1200" dirty="0"/>
            <a:t>w ramach inteligentnych specjalizacji Województwa Małopolskiego</a:t>
          </a:r>
        </a:p>
      </dsp:txBody>
      <dsp:txXfrm>
        <a:off x="1879607" y="2934554"/>
        <a:ext cx="4859315" cy="1796289"/>
      </dsp:txXfrm>
    </dsp:sp>
    <dsp:sp modelId="{5E24D5D0-1221-4603-B900-BCFCD4461215}">
      <dsp:nvSpPr>
        <dsp:cNvPr id="0" name=""/>
        <dsp:cNvSpPr/>
      </dsp:nvSpPr>
      <dsp:spPr>
        <a:xfrm>
          <a:off x="13411" y="2808921"/>
          <a:ext cx="1866196" cy="20475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PO CO?</a:t>
          </a:r>
        </a:p>
      </dsp:txBody>
      <dsp:txXfrm>
        <a:off x="104511" y="2900021"/>
        <a:ext cx="1683996" cy="1865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C9E1E-517D-474F-B045-F396C4D0775A}">
      <dsp:nvSpPr>
        <dsp:cNvPr id="0" name=""/>
        <dsp:cNvSpPr/>
      </dsp:nvSpPr>
      <dsp:spPr>
        <a:xfrm>
          <a:off x="-68016" y="-10295"/>
          <a:ext cx="3781353" cy="434284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bg1"/>
            </a:gs>
            <a:gs pos="49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8ED75C-001D-463B-A61F-2A7ABFE425C2}">
      <dsp:nvSpPr>
        <dsp:cNvPr id="0" name=""/>
        <dsp:cNvSpPr/>
      </dsp:nvSpPr>
      <dsp:spPr>
        <a:xfrm>
          <a:off x="1696970" y="-31927"/>
          <a:ext cx="4712917" cy="43434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6000" tIns="76200" rIns="2160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SPIN – Małopolskie Centra Transferu Wiedzy 2.0</a:t>
          </a:r>
        </a:p>
      </dsp:txBody>
      <dsp:txXfrm>
        <a:off x="1696970" y="-31927"/>
        <a:ext cx="2356458" cy="4343414"/>
      </dsp:txXfrm>
    </dsp:sp>
    <dsp:sp modelId="{96C62E9E-72E9-48FA-8C5E-D07BFA00339F}">
      <dsp:nvSpPr>
        <dsp:cNvPr id="0" name=""/>
        <dsp:cNvSpPr/>
      </dsp:nvSpPr>
      <dsp:spPr>
        <a:xfrm>
          <a:off x="3879328" y="-31927"/>
          <a:ext cx="2577690" cy="434341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800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Nauki o życiu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Energia zrównoważona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Technologie informacyjne </a:t>
          </a:r>
          <a:br>
            <a:rPr lang="pl-PL" sz="1600" kern="1200" dirty="0"/>
          </a:br>
          <a:r>
            <a:rPr lang="pl-PL" sz="1600" kern="1200" dirty="0"/>
            <a:t>i komunikacyjne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Chemia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>
              <a:solidFill>
                <a:srgbClr val="FF0066"/>
              </a:solidFill>
            </a:rPr>
            <a:t>Produkcja metali i wyrobów</a:t>
          </a:r>
          <a:r>
            <a:rPr lang="pl-PL" sz="1600" b="1" kern="1200" dirty="0">
              <a:solidFill>
                <a:srgbClr val="FF0000"/>
              </a:solidFill>
            </a:rPr>
            <a:t> </a:t>
          </a:r>
          <a:r>
            <a:rPr lang="pl-PL" sz="1600" kern="1200" dirty="0"/>
            <a:t>metalowych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Elektrotechnika i przemysł maszynowy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Przemysły kreatywne i czasu wolnego</a:t>
          </a:r>
        </a:p>
      </dsp:txBody>
      <dsp:txXfrm>
        <a:off x="3879328" y="-31927"/>
        <a:ext cx="2577690" cy="4343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ona tytu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olny kształt: kształt 16"/>
          <p:cNvSpPr>
            <a:spLocks/>
          </p:cNvSpPr>
          <p:nvPr userDrawn="1"/>
        </p:nvSpPr>
        <p:spPr bwMode="auto">
          <a:xfrm>
            <a:off x="0" y="416021"/>
            <a:ext cx="9144000" cy="6213880"/>
          </a:xfrm>
          <a:custGeom>
            <a:avLst/>
            <a:gdLst>
              <a:gd name="connsiteX0" fmla="*/ 3726548 w 9144000"/>
              <a:gd name="connsiteY0" fmla="*/ 3624524 h 6213880"/>
              <a:gd name="connsiteX1" fmla="*/ 3743832 w 9144000"/>
              <a:gd name="connsiteY1" fmla="*/ 3624524 h 6213880"/>
              <a:gd name="connsiteX2" fmla="*/ 3759676 w 9144000"/>
              <a:gd name="connsiteY2" fmla="*/ 3625962 h 6213880"/>
              <a:gd name="connsiteX3" fmla="*/ 3776960 w 9144000"/>
              <a:gd name="connsiteY3" fmla="*/ 3628837 h 6213880"/>
              <a:gd name="connsiteX4" fmla="*/ 3792804 w 9144000"/>
              <a:gd name="connsiteY4" fmla="*/ 3630275 h 6213880"/>
              <a:gd name="connsiteX5" fmla="*/ 3810087 w 9144000"/>
              <a:gd name="connsiteY5" fmla="*/ 3634588 h 6213880"/>
              <a:gd name="connsiteX6" fmla="*/ 3824491 w 9144000"/>
              <a:gd name="connsiteY6" fmla="*/ 3638901 h 6213880"/>
              <a:gd name="connsiteX7" fmla="*/ 3841775 w 9144000"/>
              <a:gd name="connsiteY7" fmla="*/ 3643214 h 6213880"/>
              <a:gd name="connsiteX8" fmla="*/ 3857618 w 9144000"/>
              <a:gd name="connsiteY8" fmla="*/ 3650403 h 6213880"/>
              <a:gd name="connsiteX9" fmla="*/ 3873462 w 9144000"/>
              <a:gd name="connsiteY9" fmla="*/ 3656154 h 6213880"/>
              <a:gd name="connsiteX10" fmla="*/ 3889306 w 9144000"/>
              <a:gd name="connsiteY10" fmla="*/ 3663343 h 6213880"/>
              <a:gd name="connsiteX11" fmla="*/ 3903709 w 9144000"/>
              <a:gd name="connsiteY11" fmla="*/ 3671969 h 6213880"/>
              <a:gd name="connsiteX12" fmla="*/ 3918112 w 9144000"/>
              <a:gd name="connsiteY12" fmla="*/ 3682033 h 6213880"/>
              <a:gd name="connsiteX13" fmla="*/ 3932516 w 9144000"/>
              <a:gd name="connsiteY13" fmla="*/ 3690660 h 6213880"/>
              <a:gd name="connsiteX14" fmla="*/ 3946919 w 9144000"/>
              <a:gd name="connsiteY14" fmla="*/ 3700724 h 6213880"/>
              <a:gd name="connsiteX15" fmla="*/ 3959882 w 9144000"/>
              <a:gd name="connsiteY15" fmla="*/ 3713663 h 6213880"/>
              <a:gd name="connsiteX16" fmla="*/ 3971404 w 9144000"/>
              <a:gd name="connsiteY16" fmla="*/ 3725165 h 6213880"/>
              <a:gd name="connsiteX17" fmla="*/ 5071817 w 9144000"/>
              <a:gd name="connsiteY17" fmla="*/ 4817842 h 6213880"/>
              <a:gd name="connsiteX18" fmla="*/ 5113586 w 9144000"/>
              <a:gd name="connsiteY18" fmla="*/ 4859536 h 6213880"/>
              <a:gd name="connsiteX19" fmla="*/ 5158237 w 9144000"/>
              <a:gd name="connsiteY19" fmla="*/ 4899793 h 6213880"/>
              <a:gd name="connsiteX20" fmla="*/ 5202887 w 9144000"/>
              <a:gd name="connsiteY20" fmla="*/ 4940049 h 6213880"/>
              <a:gd name="connsiteX21" fmla="*/ 5248977 w 9144000"/>
              <a:gd name="connsiteY21" fmla="*/ 4977430 h 6213880"/>
              <a:gd name="connsiteX22" fmla="*/ 5295068 w 9144000"/>
              <a:gd name="connsiteY22" fmla="*/ 5014811 h 6213880"/>
              <a:gd name="connsiteX23" fmla="*/ 5342599 w 9144000"/>
              <a:gd name="connsiteY23" fmla="*/ 5050755 h 6213880"/>
              <a:gd name="connsiteX24" fmla="*/ 5390130 w 9144000"/>
              <a:gd name="connsiteY24" fmla="*/ 5085260 h 6213880"/>
              <a:gd name="connsiteX25" fmla="*/ 5439101 w 9144000"/>
              <a:gd name="connsiteY25" fmla="*/ 5119766 h 6213880"/>
              <a:gd name="connsiteX26" fmla="*/ 5488072 w 9144000"/>
              <a:gd name="connsiteY26" fmla="*/ 5151396 h 6213880"/>
              <a:gd name="connsiteX27" fmla="*/ 5539924 w 9144000"/>
              <a:gd name="connsiteY27" fmla="*/ 5183026 h 6213880"/>
              <a:gd name="connsiteX28" fmla="*/ 5588895 w 9144000"/>
              <a:gd name="connsiteY28" fmla="*/ 5211781 h 6213880"/>
              <a:gd name="connsiteX29" fmla="*/ 5640747 w 9144000"/>
              <a:gd name="connsiteY29" fmla="*/ 5240535 h 6213880"/>
              <a:gd name="connsiteX30" fmla="*/ 5694039 w 9144000"/>
              <a:gd name="connsiteY30" fmla="*/ 5267852 h 6213880"/>
              <a:gd name="connsiteX31" fmla="*/ 5747332 w 9144000"/>
              <a:gd name="connsiteY31" fmla="*/ 5292294 h 6213880"/>
              <a:gd name="connsiteX32" fmla="*/ 5799184 w 9144000"/>
              <a:gd name="connsiteY32" fmla="*/ 5316735 h 6213880"/>
              <a:gd name="connsiteX33" fmla="*/ 5853916 w 9144000"/>
              <a:gd name="connsiteY33" fmla="*/ 5341177 h 6213880"/>
              <a:gd name="connsiteX34" fmla="*/ 5908649 w 9144000"/>
              <a:gd name="connsiteY34" fmla="*/ 5362743 h 6213880"/>
              <a:gd name="connsiteX35" fmla="*/ 5964821 w 9144000"/>
              <a:gd name="connsiteY35" fmla="*/ 5382871 h 6213880"/>
              <a:gd name="connsiteX36" fmla="*/ 6019554 w 9144000"/>
              <a:gd name="connsiteY36" fmla="*/ 5401561 h 6213880"/>
              <a:gd name="connsiteX37" fmla="*/ 6075727 w 9144000"/>
              <a:gd name="connsiteY37" fmla="*/ 5420252 h 6213880"/>
              <a:gd name="connsiteX38" fmla="*/ 6133340 w 9144000"/>
              <a:gd name="connsiteY38" fmla="*/ 5436067 h 6213880"/>
              <a:gd name="connsiteX39" fmla="*/ 6190953 w 9144000"/>
              <a:gd name="connsiteY39" fmla="*/ 5451882 h 6213880"/>
              <a:gd name="connsiteX40" fmla="*/ 6247126 w 9144000"/>
              <a:gd name="connsiteY40" fmla="*/ 5464822 h 6213880"/>
              <a:gd name="connsiteX41" fmla="*/ 6304739 w 9144000"/>
              <a:gd name="connsiteY41" fmla="*/ 5477761 h 6213880"/>
              <a:gd name="connsiteX42" fmla="*/ 6363793 w 9144000"/>
              <a:gd name="connsiteY42" fmla="*/ 5487825 h 6213880"/>
              <a:gd name="connsiteX43" fmla="*/ 6422846 w 9144000"/>
              <a:gd name="connsiteY43" fmla="*/ 5496452 h 6213880"/>
              <a:gd name="connsiteX44" fmla="*/ 6481900 w 9144000"/>
              <a:gd name="connsiteY44" fmla="*/ 5505078 h 6213880"/>
              <a:gd name="connsiteX45" fmla="*/ 6540954 w 9144000"/>
              <a:gd name="connsiteY45" fmla="*/ 5512267 h 6213880"/>
              <a:gd name="connsiteX46" fmla="*/ 6601447 w 9144000"/>
              <a:gd name="connsiteY46" fmla="*/ 5516580 h 6213880"/>
              <a:gd name="connsiteX47" fmla="*/ 6663382 w 9144000"/>
              <a:gd name="connsiteY47" fmla="*/ 5520893 h 6213880"/>
              <a:gd name="connsiteX48" fmla="*/ 6723875 w 9144000"/>
              <a:gd name="connsiteY48" fmla="*/ 5522331 h 6213880"/>
              <a:gd name="connsiteX49" fmla="*/ 6784369 w 9144000"/>
              <a:gd name="connsiteY49" fmla="*/ 5523769 h 6213880"/>
              <a:gd name="connsiteX50" fmla="*/ 6785810 w 9144000"/>
              <a:gd name="connsiteY50" fmla="*/ 5523769 h 6213880"/>
              <a:gd name="connsiteX51" fmla="*/ 6846304 w 9144000"/>
              <a:gd name="connsiteY51" fmla="*/ 5522331 h 6213880"/>
              <a:gd name="connsiteX52" fmla="*/ 6906797 w 9144000"/>
              <a:gd name="connsiteY52" fmla="*/ 5520893 h 6213880"/>
              <a:gd name="connsiteX53" fmla="*/ 6967291 w 9144000"/>
              <a:gd name="connsiteY53" fmla="*/ 5516580 h 6213880"/>
              <a:gd name="connsiteX54" fmla="*/ 7027785 w 9144000"/>
              <a:gd name="connsiteY54" fmla="*/ 5512267 h 6213880"/>
              <a:gd name="connsiteX55" fmla="*/ 7086839 w 9144000"/>
              <a:gd name="connsiteY55" fmla="*/ 5505078 h 6213880"/>
              <a:gd name="connsiteX56" fmla="*/ 7147333 w 9144000"/>
              <a:gd name="connsiteY56" fmla="*/ 5496452 h 6213880"/>
              <a:gd name="connsiteX57" fmla="*/ 7206386 w 9144000"/>
              <a:gd name="connsiteY57" fmla="*/ 5487825 h 6213880"/>
              <a:gd name="connsiteX58" fmla="*/ 7263999 w 9144000"/>
              <a:gd name="connsiteY58" fmla="*/ 5477761 h 6213880"/>
              <a:gd name="connsiteX59" fmla="*/ 7323053 w 9144000"/>
              <a:gd name="connsiteY59" fmla="*/ 5464822 h 6213880"/>
              <a:gd name="connsiteX60" fmla="*/ 7380666 w 9144000"/>
              <a:gd name="connsiteY60" fmla="*/ 5451882 h 6213880"/>
              <a:gd name="connsiteX61" fmla="*/ 7438279 w 9144000"/>
              <a:gd name="connsiteY61" fmla="*/ 5436067 h 6213880"/>
              <a:gd name="connsiteX62" fmla="*/ 7494452 w 9144000"/>
              <a:gd name="connsiteY62" fmla="*/ 5420252 h 6213880"/>
              <a:gd name="connsiteX63" fmla="*/ 7552065 w 9144000"/>
              <a:gd name="connsiteY63" fmla="*/ 5402999 h 6213880"/>
              <a:gd name="connsiteX64" fmla="*/ 7605357 w 9144000"/>
              <a:gd name="connsiteY64" fmla="*/ 5382871 h 6213880"/>
              <a:gd name="connsiteX65" fmla="*/ 7661530 w 9144000"/>
              <a:gd name="connsiteY65" fmla="*/ 5362743 h 6213880"/>
              <a:gd name="connsiteX66" fmla="*/ 7716263 w 9144000"/>
              <a:gd name="connsiteY66" fmla="*/ 5341177 h 6213880"/>
              <a:gd name="connsiteX67" fmla="*/ 7770995 w 9144000"/>
              <a:gd name="connsiteY67" fmla="*/ 5318173 h 6213880"/>
              <a:gd name="connsiteX68" fmla="*/ 7824288 w 9144000"/>
              <a:gd name="connsiteY68" fmla="*/ 5293731 h 6213880"/>
              <a:gd name="connsiteX69" fmla="*/ 7877580 w 9144000"/>
              <a:gd name="connsiteY69" fmla="*/ 5269290 h 6213880"/>
              <a:gd name="connsiteX70" fmla="*/ 7929432 w 9144000"/>
              <a:gd name="connsiteY70" fmla="*/ 5241973 h 6213880"/>
              <a:gd name="connsiteX71" fmla="*/ 7981284 w 9144000"/>
              <a:gd name="connsiteY71" fmla="*/ 5213218 h 6213880"/>
              <a:gd name="connsiteX72" fmla="*/ 8033135 w 9144000"/>
              <a:gd name="connsiteY72" fmla="*/ 5183026 h 6213880"/>
              <a:gd name="connsiteX73" fmla="*/ 8083547 w 9144000"/>
              <a:gd name="connsiteY73" fmla="*/ 5152834 h 6213880"/>
              <a:gd name="connsiteX74" fmla="*/ 8132518 w 9144000"/>
              <a:gd name="connsiteY74" fmla="*/ 5119766 h 6213880"/>
              <a:gd name="connsiteX75" fmla="*/ 8181489 w 9144000"/>
              <a:gd name="connsiteY75" fmla="*/ 5085260 h 6213880"/>
              <a:gd name="connsiteX76" fmla="*/ 8230461 w 9144000"/>
              <a:gd name="connsiteY76" fmla="*/ 5050755 h 6213880"/>
              <a:gd name="connsiteX77" fmla="*/ 8277992 w 9144000"/>
              <a:gd name="connsiteY77" fmla="*/ 5016249 h 6213880"/>
              <a:gd name="connsiteX78" fmla="*/ 8324082 w 9144000"/>
              <a:gd name="connsiteY78" fmla="*/ 4978868 h 6213880"/>
              <a:gd name="connsiteX79" fmla="*/ 8370173 w 9144000"/>
              <a:gd name="connsiteY79" fmla="*/ 4941487 h 6213880"/>
              <a:gd name="connsiteX80" fmla="*/ 8414823 w 9144000"/>
              <a:gd name="connsiteY80" fmla="*/ 4899793 h 6213880"/>
              <a:gd name="connsiteX81" fmla="*/ 8459473 w 9144000"/>
              <a:gd name="connsiteY81" fmla="*/ 4859536 h 6213880"/>
              <a:gd name="connsiteX82" fmla="*/ 8502683 w 9144000"/>
              <a:gd name="connsiteY82" fmla="*/ 4817842 h 6213880"/>
              <a:gd name="connsiteX83" fmla="*/ 8544453 w 9144000"/>
              <a:gd name="connsiteY83" fmla="*/ 4774710 h 6213880"/>
              <a:gd name="connsiteX84" fmla="*/ 8586222 w 9144000"/>
              <a:gd name="connsiteY84" fmla="*/ 4731578 h 6213880"/>
              <a:gd name="connsiteX85" fmla="*/ 8625111 w 9144000"/>
              <a:gd name="connsiteY85" fmla="*/ 4685571 h 6213880"/>
              <a:gd name="connsiteX86" fmla="*/ 8664000 w 9144000"/>
              <a:gd name="connsiteY86" fmla="*/ 4641001 h 6213880"/>
              <a:gd name="connsiteX87" fmla="*/ 8701449 w 9144000"/>
              <a:gd name="connsiteY87" fmla="*/ 4593556 h 6213880"/>
              <a:gd name="connsiteX88" fmla="*/ 8737457 w 9144000"/>
              <a:gd name="connsiteY88" fmla="*/ 4547548 h 6213880"/>
              <a:gd name="connsiteX89" fmla="*/ 8772025 w 9144000"/>
              <a:gd name="connsiteY89" fmla="*/ 4498665 h 6213880"/>
              <a:gd name="connsiteX90" fmla="*/ 8805152 w 9144000"/>
              <a:gd name="connsiteY90" fmla="*/ 4449782 h 6213880"/>
              <a:gd name="connsiteX91" fmla="*/ 8836840 w 9144000"/>
              <a:gd name="connsiteY91" fmla="*/ 4402337 h 6213880"/>
              <a:gd name="connsiteX92" fmla="*/ 8868527 w 9144000"/>
              <a:gd name="connsiteY92" fmla="*/ 4350579 h 6213880"/>
              <a:gd name="connsiteX93" fmla="*/ 8897334 w 9144000"/>
              <a:gd name="connsiteY93" fmla="*/ 4300258 h 6213880"/>
              <a:gd name="connsiteX94" fmla="*/ 8926140 w 9144000"/>
              <a:gd name="connsiteY94" fmla="*/ 4249938 h 6213880"/>
              <a:gd name="connsiteX95" fmla="*/ 8953506 w 9144000"/>
              <a:gd name="connsiteY95" fmla="*/ 4196742 h 6213880"/>
              <a:gd name="connsiteX96" fmla="*/ 8979432 w 9144000"/>
              <a:gd name="connsiteY96" fmla="*/ 4143545 h 6213880"/>
              <a:gd name="connsiteX97" fmla="*/ 9003918 w 9144000"/>
              <a:gd name="connsiteY97" fmla="*/ 4090349 h 6213880"/>
              <a:gd name="connsiteX98" fmla="*/ 9028404 w 9144000"/>
              <a:gd name="connsiteY98" fmla="*/ 4035715 h 6213880"/>
              <a:gd name="connsiteX99" fmla="*/ 9048568 w 9144000"/>
              <a:gd name="connsiteY99" fmla="*/ 3982519 h 6213880"/>
              <a:gd name="connsiteX100" fmla="*/ 9068733 w 9144000"/>
              <a:gd name="connsiteY100" fmla="*/ 3927885 h 6213880"/>
              <a:gd name="connsiteX101" fmla="*/ 9088897 w 9144000"/>
              <a:gd name="connsiteY101" fmla="*/ 3871814 h 6213880"/>
              <a:gd name="connsiteX102" fmla="*/ 9106181 w 9144000"/>
              <a:gd name="connsiteY102" fmla="*/ 3815742 h 6213880"/>
              <a:gd name="connsiteX103" fmla="*/ 9123465 w 9144000"/>
              <a:gd name="connsiteY103" fmla="*/ 3758233 h 6213880"/>
              <a:gd name="connsiteX104" fmla="*/ 9137869 w 9144000"/>
              <a:gd name="connsiteY104" fmla="*/ 3702161 h 6213880"/>
              <a:gd name="connsiteX105" fmla="*/ 9144000 w 9144000"/>
              <a:gd name="connsiteY105" fmla="*/ 3677069 h 6213880"/>
              <a:gd name="connsiteX106" fmla="*/ 9144000 w 9144000"/>
              <a:gd name="connsiteY106" fmla="*/ 5142998 h 6213880"/>
              <a:gd name="connsiteX107" fmla="*/ 9097539 w 9144000"/>
              <a:gd name="connsiteY107" fmla="*/ 5194528 h 6213880"/>
              <a:gd name="connsiteX108" fmla="*/ 9045688 w 9144000"/>
              <a:gd name="connsiteY108" fmla="*/ 5250599 h 6213880"/>
              <a:gd name="connsiteX109" fmla="*/ 8990955 w 9144000"/>
              <a:gd name="connsiteY109" fmla="*/ 5306671 h 6213880"/>
              <a:gd name="connsiteX110" fmla="*/ 8934782 w 9144000"/>
              <a:gd name="connsiteY110" fmla="*/ 5359867 h 6213880"/>
              <a:gd name="connsiteX111" fmla="*/ 8880050 w 9144000"/>
              <a:gd name="connsiteY111" fmla="*/ 5411625 h 6213880"/>
              <a:gd name="connsiteX112" fmla="*/ 8820996 w 9144000"/>
              <a:gd name="connsiteY112" fmla="*/ 5463384 h 6213880"/>
              <a:gd name="connsiteX113" fmla="*/ 8763383 w 9144000"/>
              <a:gd name="connsiteY113" fmla="*/ 5513705 h 6213880"/>
              <a:gd name="connsiteX114" fmla="*/ 8702889 w 9144000"/>
              <a:gd name="connsiteY114" fmla="*/ 5559712 h 6213880"/>
              <a:gd name="connsiteX115" fmla="*/ 8642395 w 9144000"/>
              <a:gd name="connsiteY115" fmla="*/ 5607157 h 6213880"/>
              <a:gd name="connsiteX116" fmla="*/ 8579021 w 9144000"/>
              <a:gd name="connsiteY116" fmla="*/ 5651727 h 6213880"/>
              <a:gd name="connsiteX117" fmla="*/ 8515646 w 9144000"/>
              <a:gd name="connsiteY117" fmla="*/ 5694859 h 6213880"/>
              <a:gd name="connsiteX118" fmla="*/ 8452271 w 9144000"/>
              <a:gd name="connsiteY118" fmla="*/ 5736553 h 6213880"/>
              <a:gd name="connsiteX119" fmla="*/ 8387457 w 9144000"/>
              <a:gd name="connsiteY119" fmla="*/ 5775372 h 6213880"/>
              <a:gd name="connsiteX120" fmla="*/ 8322642 w 9144000"/>
              <a:gd name="connsiteY120" fmla="*/ 5814191 h 6213880"/>
              <a:gd name="connsiteX121" fmla="*/ 8254946 w 9144000"/>
              <a:gd name="connsiteY121" fmla="*/ 5850134 h 6213880"/>
              <a:gd name="connsiteX122" fmla="*/ 8188691 w 9144000"/>
              <a:gd name="connsiteY122" fmla="*/ 5884640 h 6213880"/>
              <a:gd name="connsiteX123" fmla="*/ 8120996 w 9144000"/>
              <a:gd name="connsiteY123" fmla="*/ 5917707 h 6213880"/>
              <a:gd name="connsiteX124" fmla="*/ 8051860 w 9144000"/>
              <a:gd name="connsiteY124" fmla="*/ 5949337 h 6213880"/>
              <a:gd name="connsiteX125" fmla="*/ 7981284 w 9144000"/>
              <a:gd name="connsiteY125" fmla="*/ 5979530 h 6213880"/>
              <a:gd name="connsiteX126" fmla="*/ 7912148 w 9144000"/>
              <a:gd name="connsiteY126" fmla="*/ 6006847 h 6213880"/>
              <a:gd name="connsiteX127" fmla="*/ 7840131 w 9144000"/>
              <a:gd name="connsiteY127" fmla="*/ 6032726 h 6213880"/>
              <a:gd name="connsiteX128" fmla="*/ 7768115 w 9144000"/>
              <a:gd name="connsiteY128" fmla="*/ 6058605 h 6213880"/>
              <a:gd name="connsiteX129" fmla="*/ 7694658 w 9144000"/>
              <a:gd name="connsiteY129" fmla="*/ 6081609 h 6213880"/>
              <a:gd name="connsiteX130" fmla="*/ 7622641 w 9144000"/>
              <a:gd name="connsiteY130" fmla="*/ 6101737 h 6213880"/>
              <a:gd name="connsiteX131" fmla="*/ 7549185 w 9144000"/>
              <a:gd name="connsiteY131" fmla="*/ 6120428 h 6213880"/>
              <a:gd name="connsiteX132" fmla="*/ 7474288 w 9144000"/>
              <a:gd name="connsiteY132" fmla="*/ 6139118 h 6213880"/>
              <a:gd name="connsiteX133" fmla="*/ 7399390 w 9144000"/>
              <a:gd name="connsiteY133" fmla="*/ 6153495 h 6213880"/>
              <a:gd name="connsiteX134" fmla="*/ 7324493 w 9144000"/>
              <a:gd name="connsiteY134" fmla="*/ 6169311 h 6213880"/>
              <a:gd name="connsiteX135" fmla="*/ 7248156 w 9144000"/>
              <a:gd name="connsiteY135" fmla="*/ 6180812 h 6213880"/>
              <a:gd name="connsiteX136" fmla="*/ 7173259 w 9144000"/>
              <a:gd name="connsiteY136" fmla="*/ 6189439 h 6213880"/>
              <a:gd name="connsiteX137" fmla="*/ 7095481 w 9144000"/>
              <a:gd name="connsiteY137" fmla="*/ 6199503 h 6213880"/>
              <a:gd name="connsiteX138" fmla="*/ 7019143 w 9144000"/>
              <a:gd name="connsiteY138" fmla="*/ 6205254 h 6213880"/>
              <a:gd name="connsiteX139" fmla="*/ 6941365 w 9144000"/>
              <a:gd name="connsiteY139" fmla="*/ 6209567 h 6213880"/>
              <a:gd name="connsiteX140" fmla="*/ 6863588 w 9144000"/>
              <a:gd name="connsiteY140" fmla="*/ 6212443 h 6213880"/>
              <a:gd name="connsiteX141" fmla="*/ 6785810 w 9144000"/>
              <a:gd name="connsiteY141" fmla="*/ 6213880 h 6213880"/>
              <a:gd name="connsiteX142" fmla="*/ 6782929 w 9144000"/>
              <a:gd name="connsiteY142" fmla="*/ 6213880 h 6213880"/>
              <a:gd name="connsiteX143" fmla="*/ 6705151 w 9144000"/>
              <a:gd name="connsiteY143" fmla="*/ 6212443 h 6213880"/>
              <a:gd name="connsiteX144" fmla="*/ 6625933 w 9144000"/>
              <a:gd name="connsiteY144" fmla="*/ 6209567 h 6213880"/>
              <a:gd name="connsiteX145" fmla="*/ 6549596 w 9144000"/>
              <a:gd name="connsiteY145" fmla="*/ 6205254 h 6213880"/>
              <a:gd name="connsiteX146" fmla="*/ 6471818 w 9144000"/>
              <a:gd name="connsiteY146" fmla="*/ 6199503 h 6213880"/>
              <a:gd name="connsiteX147" fmla="*/ 6396921 w 9144000"/>
              <a:gd name="connsiteY147" fmla="*/ 6189439 h 6213880"/>
              <a:gd name="connsiteX148" fmla="*/ 6320583 w 9144000"/>
              <a:gd name="connsiteY148" fmla="*/ 6179375 h 6213880"/>
              <a:gd name="connsiteX149" fmla="*/ 6244246 w 9144000"/>
              <a:gd name="connsiteY149" fmla="*/ 6167873 h 6213880"/>
              <a:gd name="connsiteX150" fmla="*/ 6169348 w 9144000"/>
              <a:gd name="connsiteY150" fmla="*/ 6153495 h 6213880"/>
              <a:gd name="connsiteX151" fmla="*/ 6094451 w 9144000"/>
              <a:gd name="connsiteY151" fmla="*/ 6139118 h 6213880"/>
              <a:gd name="connsiteX152" fmla="*/ 6020994 w 9144000"/>
              <a:gd name="connsiteY152" fmla="*/ 6120428 h 6213880"/>
              <a:gd name="connsiteX153" fmla="*/ 5946097 w 9144000"/>
              <a:gd name="connsiteY153" fmla="*/ 6100299 h 6213880"/>
              <a:gd name="connsiteX154" fmla="*/ 5874081 w 9144000"/>
              <a:gd name="connsiteY154" fmla="*/ 6081609 h 6213880"/>
              <a:gd name="connsiteX155" fmla="*/ 5800624 w 9144000"/>
              <a:gd name="connsiteY155" fmla="*/ 6057167 h 6213880"/>
              <a:gd name="connsiteX156" fmla="*/ 5730048 w 9144000"/>
              <a:gd name="connsiteY156" fmla="*/ 6032726 h 6213880"/>
              <a:gd name="connsiteX157" fmla="*/ 5659471 w 9144000"/>
              <a:gd name="connsiteY157" fmla="*/ 6006847 h 6213880"/>
              <a:gd name="connsiteX158" fmla="*/ 5588895 w 9144000"/>
              <a:gd name="connsiteY158" fmla="*/ 5978092 h 6213880"/>
              <a:gd name="connsiteX159" fmla="*/ 5519759 w 9144000"/>
              <a:gd name="connsiteY159" fmla="*/ 5947900 h 6213880"/>
              <a:gd name="connsiteX160" fmla="*/ 5449183 w 9144000"/>
              <a:gd name="connsiteY160" fmla="*/ 5917707 h 6213880"/>
              <a:gd name="connsiteX161" fmla="*/ 5381488 w 9144000"/>
              <a:gd name="connsiteY161" fmla="*/ 5884640 h 6213880"/>
              <a:gd name="connsiteX162" fmla="*/ 5315233 w 9144000"/>
              <a:gd name="connsiteY162" fmla="*/ 5850134 h 6213880"/>
              <a:gd name="connsiteX163" fmla="*/ 5248977 w 9144000"/>
              <a:gd name="connsiteY163" fmla="*/ 5814191 h 6213880"/>
              <a:gd name="connsiteX164" fmla="*/ 5182722 w 9144000"/>
              <a:gd name="connsiteY164" fmla="*/ 5773934 h 6213880"/>
              <a:gd name="connsiteX165" fmla="*/ 5117907 w 9144000"/>
              <a:gd name="connsiteY165" fmla="*/ 5735115 h 6213880"/>
              <a:gd name="connsiteX166" fmla="*/ 5054533 w 9144000"/>
              <a:gd name="connsiteY166" fmla="*/ 5694859 h 6213880"/>
              <a:gd name="connsiteX167" fmla="*/ 4992599 w 9144000"/>
              <a:gd name="connsiteY167" fmla="*/ 5650289 h 6213880"/>
              <a:gd name="connsiteX168" fmla="*/ 4930664 w 9144000"/>
              <a:gd name="connsiteY168" fmla="*/ 5607157 h 6213880"/>
              <a:gd name="connsiteX169" fmla="*/ 4870171 w 9144000"/>
              <a:gd name="connsiteY169" fmla="*/ 5559712 h 6213880"/>
              <a:gd name="connsiteX170" fmla="*/ 4811117 w 9144000"/>
              <a:gd name="connsiteY170" fmla="*/ 5512267 h 6213880"/>
              <a:gd name="connsiteX171" fmla="*/ 4752063 w 9144000"/>
              <a:gd name="connsiteY171" fmla="*/ 5461946 h 6213880"/>
              <a:gd name="connsiteX172" fmla="*/ 4694450 w 9144000"/>
              <a:gd name="connsiteY172" fmla="*/ 5411625 h 6213880"/>
              <a:gd name="connsiteX173" fmla="*/ 4636837 w 9144000"/>
              <a:gd name="connsiteY173" fmla="*/ 5359867 h 6213880"/>
              <a:gd name="connsiteX174" fmla="*/ 4582104 w 9144000"/>
              <a:gd name="connsiteY174" fmla="*/ 5305233 h 6213880"/>
              <a:gd name="connsiteX175" fmla="*/ 3483133 w 9144000"/>
              <a:gd name="connsiteY175" fmla="*/ 4213994 h 6213880"/>
              <a:gd name="connsiteX176" fmla="*/ 3470170 w 9144000"/>
              <a:gd name="connsiteY176" fmla="*/ 4201055 h 6213880"/>
              <a:gd name="connsiteX177" fmla="*/ 3460087 w 9144000"/>
              <a:gd name="connsiteY177" fmla="*/ 4188115 h 6213880"/>
              <a:gd name="connsiteX178" fmla="*/ 3450005 w 9144000"/>
              <a:gd name="connsiteY178" fmla="*/ 4173738 h 6213880"/>
              <a:gd name="connsiteX179" fmla="*/ 3438482 w 9144000"/>
              <a:gd name="connsiteY179" fmla="*/ 4160798 h 6213880"/>
              <a:gd name="connsiteX180" fmla="*/ 3429840 w 9144000"/>
              <a:gd name="connsiteY180" fmla="*/ 4144983 h 6213880"/>
              <a:gd name="connsiteX181" fmla="*/ 3422639 w 9144000"/>
              <a:gd name="connsiteY181" fmla="*/ 4130606 h 6213880"/>
              <a:gd name="connsiteX182" fmla="*/ 3415437 w 9144000"/>
              <a:gd name="connsiteY182" fmla="*/ 4114791 h 6213880"/>
              <a:gd name="connsiteX183" fmla="*/ 3406795 w 9144000"/>
              <a:gd name="connsiteY183" fmla="*/ 4100413 h 6213880"/>
              <a:gd name="connsiteX184" fmla="*/ 3401034 w 9144000"/>
              <a:gd name="connsiteY184" fmla="*/ 4084598 h 6213880"/>
              <a:gd name="connsiteX185" fmla="*/ 3396713 w 9144000"/>
              <a:gd name="connsiteY185" fmla="*/ 4068783 h 6213880"/>
              <a:gd name="connsiteX186" fmla="*/ 3392392 w 9144000"/>
              <a:gd name="connsiteY186" fmla="*/ 4052968 h 6213880"/>
              <a:gd name="connsiteX187" fmla="*/ 3389511 w 9144000"/>
              <a:gd name="connsiteY187" fmla="*/ 4035715 h 6213880"/>
              <a:gd name="connsiteX188" fmla="*/ 3386630 w 9144000"/>
              <a:gd name="connsiteY188" fmla="*/ 4019900 h 6213880"/>
              <a:gd name="connsiteX189" fmla="*/ 3383750 w 9144000"/>
              <a:gd name="connsiteY189" fmla="*/ 4002647 h 6213880"/>
              <a:gd name="connsiteX190" fmla="*/ 3383750 w 9144000"/>
              <a:gd name="connsiteY190" fmla="*/ 3986832 h 6213880"/>
              <a:gd name="connsiteX191" fmla="*/ 3380869 w 9144000"/>
              <a:gd name="connsiteY191" fmla="*/ 3969580 h 6213880"/>
              <a:gd name="connsiteX192" fmla="*/ 3383750 w 9144000"/>
              <a:gd name="connsiteY192" fmla="*/ 3953765 h 6213880"/>
              <a:gd name="connsiteX193" fmla="*/ 3383750 w 9144000"/>
              <a:gd name="connsiteY193" fmla="*/ 3936512 h 6213880"/>
              <a:gd name="connsiteX194" fmla="*/ 3386630 w 9144000"/>
              <a:gd name="connsiteY194" fmla="*/ 3920697 h 6213880"/>
              <a:gd name="connsiteX195" fmla="*/ 3388071 w 9144000"/>
              <a:gd name="connsiteY195" fmla="*/ 3904882 h 6213880"/>
              <a:gd name="connsiteX196" fmla="*/ 3392392 w 9144000"/>
              <a:gd name="connsiteY196" fmla="*/ 3889067 h 6213880"/>
              <a:gd name="connsiteX197" fmla="*/ 3396713 w 9144000"/>
              <a:gd name="connsiteY197" fmla="*/ 3871814 h 6213880"/>
              <a:gd name="connsiteX198" fmla="*/ 3401034 w 9144000"/>
              <a:gd name="connsiteY198" fmla="*/ 3855999 h 6213880"/>
              <a:gd name="connsiteX199" fmla="*/ 3406795 w 9144000"/>
              <a:gd name="connsiteY199" fmla="*/ 3840184 h 6213880"/>
              <a:gd name="connsiteX200" fmla="*/ 3413997 w 9144000"/>
              <a:gd name="connsiteY200" fmla="*/ 3824369 h 6213880"/>
              <a:gd name="connsiteX201" fmla="*/ 3421198 w 9144000"/>
              <a:gd name="connsiteY201" fmla="*/ 3809991 h 6213880"/>
              <a:gd name="connsiteX202" fmla="*/ 3429840 w 9144000"/>
              <a:gd name="connsiteY202" fmla="*/ 3794176 h 6213880"/>
              <a:gd name="connsiteX203" fmla="*/ 3438482 w 9144000"/>
              <a:gd name="connsiteY203" fmla="*/ 3779799 h 6213880"/>
              <a:gd name="connsiteX204" fmla="*/ 3448565 w 9144000"/>
              <a:gd name="connsiteY204" fmla="*/ 3765422 h 6213880"/>
              <a:gd name="connsiteX205" fmla="*/ 3458647 w 9144000"/>
              <a:gd name="connsiteY205" fmla="*/ 3752482 h 6213880"/>
              <a:gd name="connsiteX206" fmla="*/ 3470170 w 9144000"/>
              <a:gd name="connsiteY206" fmla="*/ 3739542 h 6213880"/>
              <a:gd name="connsiteX207" fmla="*/ 3483133 w 9144000"/>
              <a:gd name="connsiteY207" fmla="*/ 3725165 h 6213880"/>
              <a:gd name="connsiteX208" fmla="*/ 3494655 w 9144000"/>
              <a:gd name="connsiteY208" fmla="*/ 3713663 h 6213880"/>
              <a:gd name="connsiteX209" fmla="*/ 3509058 w 9144000"/>
              <a:gd name="connsiteY209" fmla="*/ 3702161 h 6213880"/>
              <a:gd name="connsiteX210" fmla="*/ 3522021 w 9144000"/>
              <a:gd name="connsiteY210" fmla="*/ 3692097 h 6213880"/>
              <a:gd name="connsiteX211" fmla="*/ 3537865 w 9144000"/>
              <a:gd name="connsiteY211" fmla="*/ 3682033 h 6213880"/>
              <a:gd name="connsiteX212" fmla="*/ 3550828 w 9144000"/>
              <a:gd name="connsiteY212" fmla="*/ 3671969 h 6213880"/>
              <a:gd name="connsiteX213" fmla="*/ 3566672 w 9144000"/>
              <a:gd name="connsiteY213" fmla="*/ 3664780 h 6213880"/>
              <a:gd name="connsiteX214" fmla="*/ 3581075 w 9144000"/>
              <a:gd name="connsiteY214" fmla="*/ 3656154 h 6213880"/>
              <a:gd name="connsiteX215" fmla="*/ 3598359 w 9144000"/>
              <a:gd name="connsiteY215" fmla="*/ 3650403 h 6213880"/>
              <a:gd name="connsiteX216" fmla="*/ 3612762 w 9144000"/>
              <a:gd name="connsiteY216" fmla="*/ 3643214 h 6213880"/>
              <a:gd name="connsiteX217" fmla="*/ 3628606 w 9144000"/>
              <a:gd name="connsiteY217" fmla="*/ 3638901 h 6213880"/>
              <a:gd name="connsiteX218" fmla="*/ 3644450 w 9144000"/>
              <a:gd name="connsiteY218" fmla="*/ 3634588 h 6213880"/>
              <a:gd name="connsiteX219" fmla="*/ 3661733 w 9144000"/>
              <a:gd name="connsiteY219" fmla="*/ 3630275 h 6213880"/>
              <a:gd name="connsiteX220" fmla="*/ 3679017 w 9144000"/>
              <a:gd name="connsiteY220" fmla="*/ 3628837 h 6213880"/>
              <a:gd name="connsiteX221" fmla="*/ 3694861 w 9144000"/>
              <a:gd name="connsiteY221" fmla="*/ 3625962 h 6213880"/>
              <a:gd name="connsiteX222" fmla="*/ 3710705 w 9144000"/>
              <a:gd name="connsiteY222" fmla="*/ 3625962 h 6213880"/>
              <a:gd name="connsiteX223" fmla="*/ 904941 w 9144000"/>
              <a:gd name="connsiteY223" fmla="*/ 1383099 h 6213880"/>
              <a:gd name="connsiteX224" fmla="*/ 987040 w 9144000"/>
              <a:gd name="connsiteY224" fmla="*/ 1384537 h 6213880"/>
              <a:gd name="connsiteX225" fmla="*/ 1070579 w 9144000"/>
              <a:gd name="connsiteY225" fmla="*/ 1390288 h 6213880"/>
              <a:gd name="connsiteX226" fmla="*/ 1154119 w 9144000"/>
              <a:gd name="connsiteY226" fmla="*/ 1400352 h 6213880"/>
              <a:gd name="connsiteX227" fmla="*/ 1236217 w 9144000"/>
              <a:gd name="connsiteY227" fmla="*/ 1413291 h 6213880"/>
              <a:gd name="connsiteX228" fmla="*/ 1318316 w 9144000"/>
              <a:gd name="connsiteY228" fmla="*/ 1431982 h 6213880"/>
              <a:gd name="connsiteX229" fmla="*/ 1397534 w 9144000"/>
              <a:gd name="connsiteY229" fmla="*/ 1453548 h 6213880"/>
              <a:gd name="connsiteX230" fmla="*/ 1478193 w 9144000"/>
              <a:gd name="connsiteY230" fmla="*/ 1477989 h 6213880"/>
              <a:gd name="connsiteX231" fmla="*/ 1557411 w 9144000"/>
              <a:gd name="connsiteY231" fmla="*/ 1508182 h 6213880"/>
              <a:gd name="connsiteX232" fmla="*/ 1633748 w 9144000"/>
              <a:gd name="connsiteY232" fmla="*/ 1541249 h 6213880"/>
              <a:gd name="connsiteX233" fmla="*/ 1710086 w 9144000"/>
              <a:gd name="connsiteY233" fmla="*/ 1580068 h 6213880"/>
              <a:gd name="connsiteX234" fmla="*/ 1784983 w 9144000"/>
              <a:gd name="connsiteY234" fmla="*/ 1620325 h 6213880"/>
              <a:gd name="connsiteX235" fmla="*/ 1858440 w 9144000"/>
              <a:gd name="connsiteY235" fmla="*/ 1664894 h 6213880"/>
              <a:gd name="connsiteX236" fmla="*/ 1927576 w 9144000"/>
              <a:gd name="connsiteY236" fmla="*/ 1715215 h 6213880"/>
              <a:gd name="connsiteX237" fmla="*/ 1998152 w 9144000"/>
              <a:gd name="connsiteY237" fmla="*/ 1768411 h 6213880"/>
              <a:gd name="connsiteX238" fmla="*/ 2064407 w 9144000"/>
              <a:gd name="connsiteY238" fmla="*/ 1825921 h 6213880"/>
              <a:gd name="connsiteX239" fmla="*/ 2129222 w 9144000"/>
              <a:gd name="connsiteY239" fmla="*/ 1886305 h 6213880"/>
              <a:gd name="connsiteX240" fmla="*/ 2241568 w 9144000"/>
              <a:gd name="connsiteY240" fmla="*/ 1999886 h 6213880"/>
              <a:gd name="connsiteX241" fmla="*/ 2253091 w 9144000"/>
              <a:gd name="connsiteY241" fmla="*/ 2012826 h 6213880"/>
              <a:gd name="connsiteX242" fmla="*/ 2266054 w 9144000"/>
              <a:gd name="connsiteY242" fmla="*/ 2025765 h 6213880"/>
              <a:gd name="connsiteX243" fmla="*/ 2276136 w 9144000"/>
              <a:gd name="connsiteY243" fmla="*/ 2040143 h 6213880"/>
              <a:gd name="connsiteX244" fmla="*/ 2286218 w 9144000"/>
              <a:gd name="connsiteY244" fmla="*/ 2053082 h 6213880"/>
              <a:gd name="connsiteX245" fmla="*/ 2296301 w 9144000"/>
              <a:gd name="connsiteY245" fmla="*/ 2068897 h 6213880"/>
              <a:gd name="connsiteX246" fmla="*/ 2303502 w 9144000"/>
              <a:gd name="connsiteY246" fmla="*/ 2083275 h 6213880"/>
              <a:gd name="connsiteX247" fmla="*/ 2310704 w 9144000"/>
              <a:gd name="connsiteY247" fmla="*/ 2099090 h 6213880"/>
              <a:gd name="connsiteX248" fmla="*/ 2317906 w 9144000"/>
              <a:gd name="connsiteY248" fmla="*/ 2113467 h 6213880"/>
              <a:gd name="connsiteX249" fmla="*/ 2325107 w 9144000"/>
              <a:gd name="connsiteY249" fmla="*/ 2129282 h 6213880"/>
              <a:gd name="connsiteX250" fmla="*/ 2329428 w 9144000"/>
              <a:gd name="connsiteY250" fmla="*/ 2145097 h 6213880"/>
              <a:gd name="connsiteX251" fmla="*/ 2333749 w 9144000"/>
              <a:gd name="connsiteY251" fmla="*/ 2162350 h 6213880"/>
              <a:gd name="connsiteX252" fmla="*/ 2336630 w 9144000"/>
              <a:gd name="connsiteY252" fmla="*/ 2178165 h 6213880"/>
              <a:gd name="connsiteX253" fmla="*/ 2339510 w 9144000"/>
              <a:gd name="connsiteY253" fmla="*/ 2193980 h 6213880"/>
              <a:gd name="connsiteX254" fmla="*/ 2342391 w 9144000"/>
              <a:gd name="connsiteY254" fmla="*/ 2211233 h 6213880"/>
              <a:gd name="connsiteX255" fmla="*/ 2342391 w 9144000"/>
              <a:gd name="connsiteY255" fmla="*/ 2227048 h 6213880"/>
              <a:gd name="connsiteX256" fmla="*/ 2343831 w 9144000"/>
              <a:gd name="connsiteY256" fmla="*/ 2244301 h 6213880"/>
              <a:gd name="connsiteX257" fmla="*/ 2342391 w 9144000"/>
              <a:gd name="connsiteY257" fmla="*/ 2260116 h 6213880"/>
              <a:gd name="connsiteX258" fmla="*/ 2342391 w 9144000"/>
              <a:gd name="connsiteY258" fmla="*/ 2277368 h 6213880"/>
              <a:gd name="connsiteX259" fmla="*/ 2339510 w 9144000"/>
              <a:gd name="connsiteY259" fmla="*/ 2293184 h 6213880"/>
              <a:gd name="connsiteX260" fmla="*/ 2336630 w 9144000"/>
              <a:gd name="connsiteY260" fmla="*/ 2310437 h 6213880"/>
              <a:gd name="connsiteX261" fmla="*/ 2333749 w 9144000"/>
              <a:gd name="connsiteY261" fmla="*/ 2324814 h 6213880"/>
              <a:gd name="connsiteX262" fmla="*/ 2329428 w 9144000"/>
              <a:gd name="connsiteY262" fmla="*/ 2342067 h 6213880"/>
              <a:gd name="connsiteX263" fmla="*/ 2325107 w 9144000"/>
              <a:gd name="connsiteY263" fmla="*/ 2359319 h 6213880"/>
              <a:gd name="connsiteX264" fmla="*/ 2317906 w 9144000"/>
              <a:gd name="connsiteY264" fmla="*/ 2373697 h 6213880"/>
              <a:gd name="connsiteX265" fmla="*/ 2310704 w 9144000"/>
              <a:gd name="connsiteY265" fmla="*/ 2389512 h 6213880"/>
              <a:gd name="connsiteX266" fmla="*/ 2303502 w 9144000"/>
              <a:gd name="connsiteY266" fmla="*/ 2403889 h 6213880"/>
              <a:gd name="connsiteX267" fmla="*/ 2296301 w 9144000"/>
              <a:gd name="connsiteY267" fmla="*/ 2419704 h 6213880"/>
              <a:gd name="connsiteX268" fmla="*/ 2286218 w 9144000"/>
              <a:gd name="connsiteY268" fmla="*/ 2434081 h 6213880"/>
              <a:gd name="connsiteX269" fmla="*/ 2276136 w 9144000"/>
              <a:gd name="connsiteY269" fmla="*/ 2448459 h 6213880"/>
              <a:gd name="connsiteX270" fmla="*/ 2266054 w 9144000"/>
              <a:gd name="connsiteY270" fmla="*/ 2461398 h 6213880"/>
              <a:gd name="connsiteX271" fmla="*/ 2253091 w 9144000"/>
              <a:gd name="connsiteY271" fmla="*/ 2474338 h 6213880"/>
              <a:gd name="connsiteX272" fmla="*/ 2241568 w 9144000"/>
              <a:gd name="connsiteY272" fmla="*/ 2487277 h 6213880"/>
              <a:gd name="connsiteX273" fmla="*/ 2228605 w 9144000"/>
              <a:gd name="connsiteY273" fmla="*/ 2500217 h 6213880"/>
              <a:gd name="connsiteX274" fmla="*/ 2215642 w 9144000"/>
              <a:gd name="connsiteY274" fmla="*/ 2511719 h 6213880"/>
              <a:gd name="connsiteX275" fmla="*/ 2202679 w 9144000"/>
              <a:gd name="connsiteY275" fmla="*/ 2521783 h 6213880"/>
              <a:gd name="connsiteX276" fmla="*/ 2188276 w 9144000"/>
              <a:gd name="connsiteY276" fmla="*/ 2531847 h 6213880"/>
              <a:gd name="connsiteX277" fmla="*/ 2173873 w 9144000"/>
              <a:gd name="connsiteY277" fmla="*/ 2541911 h 6213880"/>
              <a:gd name="connsiteX278" fmla="*/ 2158029 w 9144000"/>
              <a:gd name="connsiteY278" fmla="*/ 2549100 h 6213880"/>
              <a:gd name="connsiteX279" fmla="*/ 2143626 w 9144000"/>
              <a:gd name="connsiteY279" fmla="*/ 2556289 h 6213880"/>
              <a:gd name="connsiteX280" fmla="*/ 2127782 w 9144000"/>
              <a:gd name="connsiteY280" fmla="*/ 2563477 h 6213880"/>
              <a:gd name="connsiteX281" fmla="*/ 2113378 w 9144000"/>
              <a:gd name="connsiteY281" fmla="*/ 2570666 h 6213880"/>
              <a:gd name="connsiteX282" fmla="*/ 2096094 w 9144000"/>
              <a:gd name="connsiteY282" fmla="*/ 2574979 h 6213880"/>
              <a:gd name="connsiteX283" fmla="*/ 2078810 w 9144000"/>
              <a:gd name="connsiteY283" fmla="*/ 2579292 h 6213880"/>
              <a:gd name="connsiteX284" fmla="*/ 2064407 w 9144000"/>
              <a:gd name="connsiteY284" fmla="*/ 2582168 h 6213880"/>
              <a:gd name="connsiteX285" fmla="*/ 2047123 w 9144000"/>
              <a:gd name="connsiteY285" fmla="*/ 2585043 h 6213880"/>
              <a:gd name="connsiteX286" fmla="*/ 2031280 w 9144000"/>
              <a:gd name="connsiteY286" fmla="*/ 2586481 h 6213880"/>
              <a:gd name="connsiteX287" fmla="*/ 2013996 w 9144000"/>
              <a:gd name="connsiteY287" fmla="*/ 2587919 h 6213880"/>
              <a:gd name="connsiteX288" fmla="*/ 1998152 w 9144000"/>
              <a:gd name="connsiteY288" fmla="*/ 2587919 h 6213880"/>
              <a:gd name="connsiteX289" fmla="*/ 1980868 w 9144000"/>
              <a:gd name="connsiteY289" fmla="*/ 2587919 h 6213880"/>
              <a:gd name="connsiteX290" fmla="*/ 1965025 w 9144000"/>
              <a:gd name="connsiteY290" fmla="*/ 2586481 h 6213880"/>
              <a:gd name="connsiteX291" fmla="*/ 1947740 w 9144000"/>
              <a:gd name="connsiteY291" fmla="*/ 2585043 h 6213880"/>
              <a:gd name="connsiteX292" fmla="*/ 1930456 w 9144000"/>
              <a:gd name="connsiteY292" fmla="*/ 2582168 h 6213880"/>
              <a:gd name="connsiteX293" fmla="*/ 1916053 w 9144000"/>
              <a:gd name="connsiteY293" fmla="*/ 2579292 h 6213880"/>
              <a:gd name="connsiteX294" fmla="*/ 1898769 w 9144000"/>
              <a:gd name="connsiteY294" fmla="*/ 2574979 h 6213880"/>
              <a:gd name="connsiteX295" fmla="*/ 1882926 w 9144000"/>
              <a:gd name="connsiteY295" fmla="*/ 2570666 h 6213880"/>
              <a:gd name="connsiteX296" fmla="*/ 1867082 w 9144000"/>
              <a:gd name="connsiteY296" fmla="*/ 2563477 h 6213880"/>
              <a:gd name="connsiteX297" fmla="*/ 1852679 w 9144000"/>
              <a:gd name="connsiteY297" fmla="*/ 2556289 h 6213880"/>
              <a:gd name="connsiteX298" fmla="*/ 1836835 w 9144000"/>
              <a:gd name="connsiteY298" fmla="*/ 2549100 h 6213880"/>
              <a:gd name="connsiteX299" fmla="*/ 1822432 w 9144000"/>
              <a:gd name="connsiteY299" fmla="*/ 2541911 h 6213880"/>
              <a:gd name="connsiteX300" fmla="*/ 1806588 w 9144000"/>
              <a:gd name="connsiteY300" fmla="*/ 2531847 h 6213880"/>
              <a:gd name="connsiteX301" fmla="*/ 1793625 w 9144000"/>
              <a:gd name="connsiteY301" fmla="*/ 2521783 h 6213880"/>
              <a:gd name="connsiteX302" fmla="*/ 1779222 w 9144000"/>
              <a:gd name="connsiteY302" fmla="*/ 2511719 h 6213880"/>
              <a:gd name="connsiteX303" fmla="*/ 1766259 w 9144000"/>
              <a:gd name="connsiteY303" fmla="*/ 2500217 h 6213880"/>
              <a:gd name="connsiteX304" fmla="*/ 1751856 w 9144000"/>
              <a:gd name="connsiteY304" fmla="*/ 2487277 h 6213880"/>
              <a:gd name="connsiteX305" fmla="*/ 1638070 w 9144000"/>
              <a:gd name="connsiteY305" fmla="*/ 2373697 h 6213880"/>
              <a:gd name="connsiteX306" fmla="*/ 1600621 w 9144000"/>
              <a:gd name="connsiteY306" fmla="*/ 2337753 h 6213880"/>
              <a:gd name="connsiteX307" fmla="*/ 1560292 w 9144000"/>
              <a:gd name="connsiteY307" fmla="*/ 2303248 h 6213880"/>
              <a:gd name="connsiteX308" fmla="*/ 1518522 w 9144000"/>
              <a:gd name="connsiteY308" fmla="*/ 2271618 h 6213880"/>
              <a:gd name="connsiteX309" fmla="*/ 1476753 w 9144000"/>
              <a:gd name="connsiteY309" fmla="*/ 2242863 h 6213880"/>
              <a:gd name="connsiteX310" fmla="*/ 1433543 w 9144000"/>
              <a:gd name="connsiteY310" fmla="*/ 2215546 h 6213880"/>
              <a:gd name="connsiteX311" fmla="*/ 1387452 w 9144000"/>
              <a:gd name="connsiteY311" fmla="*/ 2189667 h 6213880"/>
              <a:gd name="connsiteX312" fmla="*/ 1341361 w 9144000"/>
              <a:gd name="connsiteY312" fmla="*/ 2166663 h 6213880"/>
              <a:gd name="connsiteX313" fmla="*/ 1295271 w 9144000"/>
              <a:gd name="connsiteY313" fmla="*/ 2147973 h 6213880"/>
              <a:gd name="connsiteX314" fmla="*/ 1247740 w 9144000"/>
              <a:gd name="connsiteY314" fmla="*/ 2129282 h 6213880"/>
              <a:gd name="connsiteX315" fmla="*/ 1200209 w 9144000"/>
              <a:gd name="connsiteY315" fmla="*/ 2113467 h 6213880"/>
              <a:gd name="connsiteX316" fmla="*/ 1151238 w 9144000"/>
              <a:gd name="connsiteY316" fmla="*/ 2101965 h 6213880"/>
              <a:gd name="connsiteX317" fmla="*/ 1102267 w 9144000"/>
              <a:gd name="connsiteY317" fmla="*/ 2091901 h 6213880"/>
              <a:gd name="connsiteX318" fmla="*/ 1053295 w 9144000"/>
              <a:gd name="connsiteY318" fmla="*/ 2081837 h 6213880"/>
              <a:gd name="connsiteX319" fmla="*/ 1002884 w 9144000"/>
              <a:gd name="connsiteY319" fmla="*/ 2076086 h 6213880"/>
              <a:gd name="connsiteX320" fmla="*/ 953913 w 9144000"/>
              <a:gd name="connsiteY320" fmla="*/ 2073210 h 6213880"/>
              <a:gd name="connsiteX321" fmla="*/ 903501 w 9144000"/>
              <a:gd name="connsiteY321" fmla="*/ 2071773 h 6213880"/>
              <a:gd name="connsiteX322" fmla="*/ 853090 w 9144000"/>
              <a:gd name="connsiteY322" fmla="*/ 2073210 h 6213880"/>
              <a:gd name="connsiteX323" fmla="*/ 802678 w 9144000"/>
              <a:gd name="connsiteY323" fmla="*/ 2076086 h 6213880"/>
              <a:gd name="connsiteX324" fmla="*/ 755147 w 9144000"/>
              <a:gd name="connsiteY324" fmla="*/ 2081837 h 6213880"/>
              <a:gd name="connsiteX325" fmla="*/ 704736 w 9144000"/>
              <a:gd name="connsiteY325" fmla="*/ 2091901 h 6213880"/>
              <a:gd name="connsiteX326" fmla="*/ 655764 w 9144000"/>
              <a:gd name="connsiteY326" fmla="*/ 2101965 h 6213880"/>
              <a:gd name="connsiteX327" fmla="*/ 606793 w 9144000"/>
              <a:gd name="connsiteY327" fmla="*/ 2114905 h 6213880"/>
              <a:gd name="connsiteX328" fmla="*/ 559262 w 9144000"/>
              <a:gd name="connsiteY328" fmla="*/ 2130720 h 6213880"/>
              <a:gd name="connsiteX329" fmla="*/ 510291 w 9144000"/>
              <a:gd name="connsiteY329" fmla="*/ 2147973 h 6213880"/>
              <a:gd name="connsiteX330" fmla="*/ 464200 w 9144000"/>
              <a:gd name="connsiteY330" fmla="*/ 2168101 h 6213880"/>
              <a:gd name="connsiteX331" fmla="*/ 418110 w 9144000"/>
              <a:gd name="connsiteY331" fmla="*/ 2191105 h 6213880"/>
              <a:gd name="connsiteX332" fmla="*/ 373460 w 9144000"/>
              <a:gd name="connsiteY332" fmla="*/ 2215546 h 6213880"/>
              <a:gd name="connsiteX333" fmla="*/ 328809 w 9144000"/>
              <a:gd name="connsiteY333" fmla="*/ 2242863 h 6213880"/>
              <a:gd name="connsiteX334" fmla="*/ 287040 w 9144000"/>
              <a:gd name="connsiteY334" fmla="*/ 2273055 h 6213880"/>
              <a:gd name="connsiteX335" fmla="*/ 245270 w 9144000"/>
              <a:gd name="connsiteY335" fmla="*/ 2304685 h 6213880"/>
              <a:gd name="connsiteX336" fmla="*/ 204941 w 9144000"/>
              <a:gd name="connsiteY336" fmla="*/ 2339191 h 6213880"/>
              <a:gd name="connsiteX337" fmla="*/ 166052 w 9144000"/>
              <a:gd name="connsiteY337" fmla="*/ 2375134 h 6213880"/>
              <a:gd name="connsiteX338" fmla="*/ 128603 w 9144000"/>
              <a:gd name="connsiteY338" fmla="*/ 2412515 h 6213880"/>
              <a:gd name="connsiteX339" fmla="*/ 94036 w 9144000"/>
              <a:gd name="connsiteY339" fmla="*/ 2454210 h 6213880"/>
              <a:gd name="connsiteX340" fmla="*/ 62348 w 9144000"/>
              <a:gd name="connsiteY340" fmla="*/ 2494466 h 6213880"/>
              <a:gd name="connsiteX341" fmla="*/ 33542 w 9144000"/>
              <a:gd name="connsiteY341" fmla="*/ 2536161 h 6213880"/>
              <a:gd name="connsiteX342" fmla="*/ 6175 w 9144000"/>
              <a:gd name="connsiteY342" fmla="*/ 2580730 h 6213880"/>
              <a:gd name="connsiteX343" fmla="*/ 0 w 9144000"/>
              <a:gd name="connsiteY343" fmla="*/ 2591346 h 6213880"/>
              <a:gd name="connsiteX344" fmla="*/ 0 w 9144000"/>
              <a:gd name="connsiteY344" fmla="*/ 1634559 h 6213880"/>
              <a:gd name="connsiteX345" fmla="*/ 23459 w 9144000"/>
              <a:gd name="connsiteY345" fmla="*/ 1620325 h 6213880"/>
              <a:gd name="connsiteX346" fmla="*/ 96916 w 9144000"/>
              <a:gd name="connsiteY346" fmla="*/ 1580068 h 6213880"/>
              <a:gd name="connsiteX347" fmla="*/ 174694 w 9144000"/>
              <a:gd name="connsiteY347" fmla="*/ 1541249 h 6213880"/>
              <a:gd name="connsiteX348" fmla="*/ 252472 w 9144000"/>
              <a:gd name="connsiteY348" fmla="*/ 1508182 h 6213880"/>
              <a:gd name="connsiteX349" fmla="*/ 330250 w 9144000"/>
              <a:gd name="connsiteY349" fmla="*/ 1477989 h 6213880"/>
              <a:gd name="connsiteX350" fmla="*/ 410908 w 9144000"/>
              <a:gd name="connsiteY350" fmla="*/ 1452110 h 6213880"/>
              <a:gd name="connsiteX351" fmla="*/ 493007 w 9144000"/>
              <a:gd name="connsiteY351" fmla="*/ 1431982 h 6213880"/>
              <a:gd name="connsiteX352" fmla="*/ 572225 w 9144000"/>
              <a:gd name="connsiteY352" fmla="*/ 1413291 h 6213880"/>
              <a:gd name="connsiteX353" fmla="*/ 655764 w 9144000"/>
              <a:gd name="connsiteY353" fmla="*/ 1400352 h 6213880"/>
              <a:gd name="connsiteX354" fmla="*/ 737863 w 9144000"/>
              <a:gd name="connsiteY354" fmla="*/ 1390288 h 6213880"/>
              <a:gd name="connsiteX355" fmla="*/ 821402 w 9144000"/>
              <a:gd name="connsiteY355" fmla="*/ 1384537 h 6213880"/>
              <a:gd name="connsiteX356" fmla="*/ 6785810 w 9144000"/>
              <a:gd name="connsiteY356" fmla="*/ 0 h 6213880"/>
              <a:gd name="connsiteX357" fmla="*/ 6935604 w 9144000"/>
              <a:gd name="connsiteY357" fmla="*/ 2876 h 6213880"/>
              <a:gd name="connsiteX358" fmla="*/ 7083958 w 9144000"/>
              <a:gd name="connsiteY358" fmla="*/ 12940 h 6213880"/>
              <a:gd name="connsiteX359" fmla="*/ 7233752 w 9144000"/>
              <a:gd name="connsiteY359" fmla="*/ 31630 h 6213880"/>
              <a:gd name="connsiteX360" fmla="*/ 7380666 w 9144000"/>
              <a:gd name="connsiteY360" fmla="*/ 57509 h 6213880"/>
              <a:gd name="connsiteX361" fmla="*/ 7527580 w 9144000"/>
              <a:gd name="connsiteY361" fmla="*/ 89140 h 6213880"/>
              <a:gd name="connsiteX362" fmla="*/ 7673053 w 9144000"/>
              <a:gd name="connsiteY362" fmla="*/ 127958 h 6213880"/>
              <a:gd name="connsiteX363" fmla="*/ 7817086 w 9144000"/>
              <a:gd name="connsiteY363" fmla="*/ 173966 h 6213880"/>
              <a:gd name="connsiteX364" fmla="*/ 7958238 w 9144000"/>
              <a:gd name="connsiteY364" fmla="*/ 225724 h 6213880"/>
              <a:gd name="connsiteX365" fmla="*/ 8097950 w 9144000"/>
              <a:gd name="connsiteY365" fmla="*/ 286109 h 6213880"/>
              <a:gd name="connsiteX366" fmla="*/ 8236222 w 9144000"/>
              <a:gd name="connsiteY366" fmla="*/ 355120 h 6213880"/>
              <a:gd name="connsiteX367" fmla="*/ 8370173 w 9144000"/>
              <a:gd name="connsiteY367" fmla="*/ 428444 h 6213880"/>
              <a:gd name="connsiteX368" fmla="*/ 8502683 w 9144000"/>
              <a:gd name="connsiteY368" fmla="*/ 510395 h 6213880"/>
              <a:gd name="connsiteX369" fmla="*/ 8629432 w 9144000"/>
              <a:gd name="connsiteY369" fmla="*/ 599535 h 6213880"/>
              <a:gd name="connsiteX370" fmla="*/ 8753300 w 9144000"/>
              <a:gd name="connsiteY370" fmla="*/ 694425 h 6213880"/>
              <a:gd name="connsiteX371" fmla="*/ 8874288 w 9144000"/>
              <a:gd name="connsiteY371" fmla="*/ 796504 h 6213880"/>
              <a:gd name="connsiteX372" fmla="*/ 8990955 w 9144000"/>
              <a:gd name="connsiteY372" fmla="*/ 907209 h 6213880"/>
              <a:gd name="connsiteX373" fmla="*/ 9045688 w 9144000"/>
              <a:gd name="connsiteY373" fmla="*/ 963281 h 6213880"/>
              <a:gd name="connsiteX374" fmla="*/ 9098980 w 9144000"/>
              <a:gd name="connsiteY374" fmla="*/ 1019353 h 6213880"/>
              <a:gd name="connsiteX375" fmla="*/ 9144000 w 9144000"/>
              <a:gd name="connsiteY375" fmla="*/ 1070712 h 6213880"/>
              <a:gd name="connsiteX376" fmla="*/ 9144000 w 9144000"/>
              <a:gd name="connsiteY376" fmla="*/ 2541950 h 6213880"/>
              <a:gd name="connsiteX377" fmla="*/ 9137869 w 9144000"/>
              <a:gd name="connsiteY377" fmla="*/ 2517470 h 6213880"/>
              <a:gd name="connsiteX378" fmla="*/ 9123465 w 9144000"/>
              <a:gd name="connsiteY378" fmla="*/ 2459961 h 6213880"/>
              <a:gd name="connsiteX379" fmla="*/ 9106181 w 9144000"/>
              <a:gd name="connsiteY379" fmla="*/ 2402451 h 6213880"/>
              <a:gd name="connsiteX380" fmla="*/ 9090338 w 9144000"/>
              <a:gd name="connsiteY380" fmla="*/ 2346380 h 6213880"/>
              <a:gd name="connsiteX381" fmla="*/ 9070173 w 9144000"/>
              <a:gd name="connsiteY381" fmla="*/ 2290308 h 6213880"/>
              <a:gd name="connsiteX382" fmla="*/ 9048568 w 9144000"/>
              <a:gd name="connsiteY382" fmla="*/ 2234237 h 6213880"/>
              <a:gd name="connsiteX383" fmla="*/ 9028404 w 9144000"/>
              <a:gd name="connsiteY383" fmla="*/ 2181040 h 6213880"/>
              <a:gd name="connsiteX384" fmla="*/ 9005358 w 9144000"/>
              <a:gd name="connsiteY384" fmla="*/ 2126407 h 6213880"/>
              <a:gd name="connsiteX385" fmla="*/ 8979432 w 9144000"/>
              <a:gd name="connsiteY385" fmla="*/ 2073210 h 6213880"/>
              <a:gd name="connsiteX386" fmla="*/ 8953506 w 9144000"/>
              <a:gd name="connsiteY386" fmla="*/ 2020014 h 6213880"/>
              <a:gd name="connsiteX387" fmla="*/ 8927580 w 9144000"/>
              <a:gd name="connsiteY387" fmla="*/ 1968256 h 6213880"/>
              <a:gd name="connsiteX388" fmla="*/ 8898774 w 9144000"/>
              <a:gd name="connsiteY388" fmla="*/ 1916498 h 6213880"/>
              <a:gd name="connsiteX389" fmla="*/ 8868527 w 9144000"/>
              <a:gd name="connsiteY389" fmla="*/ 1864739 h 6213880"/>
              <a:gd name="connsiteX390" fmla="*/ 8838280 w 9144000"/>
              <a:gd name="connsiteY390" fmla="*/ 1814419 h 6213880"/>
              <a:gd name="connsiteX391" fmla="*/ 8805152 w 9144000"/>
              <a:gd name="connsiteY391" fmla="*/ 1765536 h 6213880"/>
              <a:gd name="connsiteX392" fmla="*/ 8772025 w 9144000"/>
              <a:gd name="connsiteY392" fmla="*/ 1715215 h 6213880"/>
              <a:gd name="connsiteX393" fmla="*/ 8737457 w 9144000"/>
              <a:gd name="connsiteY393" fmla="*/ 1669208 h 6213880"/>
              <a:gd name="connsiteX394" fmla="*/ 8701449 w 9144000"/>
              <a:gd name="connsiteY394" fmla="*/ 1620325 h 6213880"/>
              <a:gd name="connsiteX395" fmla="*/ 8664000 w 9144000"/>
              <a:gd name="connsiteY395" fmla="*/ 1572880 h 6213880"/>
              <a:gd name="connsiteX396" fmla="*/ 8625111 w 9144000"/>
              <a:gd name="connsiteY396" fmla="*/ 1528310 h 6213880"/>
              <a:gd name="connsiteX397" fmla="*/ 8586222 w 9144000"/>
              <a:gd name="connsiteY397" fmla="*/ 1482302 h 6213880"/>
              <a:gd name="connsiteX398" fmla="*/ 8544453 w 9144000"/>
              <a:gd name="connsiteY398" fmla="*/ 1439170 h 6213880"/>
              <a:gd name="connsiteX399" fmla="*/ 8502683 w 9144000"/>
              <a:gd name="connsiteY399" fmla="*/ 1394601 h 6213880"/>
              <a:gd name="connsiteX400" fmla="*/ 8411942 w 9144000"/>
              <a:gd name="connsiteY400" fmla="*/ 1311212 h 6213880"/>
              <a:gd name="connsiteX401" fmla="*/ 8318321 w 9144000"/>
              <a:gd name="connsiteY401" fmla="*/ 1230699 h 6213880"/>
              <a:gd name="connsiteX402" fmla="*/ 8220378 w 9144000"/>
              <a:gd name="connsiteY402" fmla="*/ 1155937 h 6213880"/>
              <a:gd name="connsiteX403" fmla="*/ 8120996 w 9144000"/>
              <a:gd name="connsiteY403" fmla="*/ 1086926 h 6213880"/>
              <a:gd name="connsiteX404" fmla="*/ 8018732 w 9144000"/>
              <a:gd name="connsiteY404" fmla="*/ 1023666 h 6213880"/>
              <a:gd name="connsiteX405" fmla="*/ 7915028 w 9144000"/>
              <a:gd name="connsiteY405" fmla="*/ 966156 h 6213880"/>
              <a:gd name="connsiteX406" fmla="*/ 7807004 w 9144000"/>
              <a:gd name="connsiteY406" fmla="*/ 912960 h 6213880"/>
              <a:gd name="connsiteX407" fmla="*/ 7700419 w 9144000"/>
              <a:gd name="connsiteY407" fmla="*/ 866953 h 6213880"/>
              <a:gd name="connsiteX408" fmla="*/ 7589514 w 9144000"/>
              <a:gd name="connsiteY408" fmla="*/ 823821 h 6213880"/>
              <a:gd name="connsiteX409" fmla="*/ 7477168 w 9144000"/>
              <a:gd name="connsiteY409" fmla="*/ 789315 h 6213880"/>
              <a:gd name="connsiteX410" fmla="*/ 7363382 w 9144000"/>
              <a:gd name="connsiteY410" fmla="*/ 759123 h 6213880"/>
              <a:gd name="connsiteX411" fmla="*/ 7248156 w 9144000"/>
              <a:gd name="connsiteY411" fmla="*/ 733244 h 6213880"/>
              <a:gd name="connsiteX412" fmla="*/ 7132929 w 9144000"/>
              <a:gd name="connsiteY412" fmla="*/ 714553 h 6213880"/>
              <a:gd name="connsiteX413" fmla="*/ 7019143 w 9144000"/>
              <a:gd name="connsiteY413" fmla="*/ 700176 h 6213880"/>
              <a:gd name="connsiteX414" fmla="*/ 6902476 w 9144000"/>
              <a:gd name="connsiteY414" fmla="*/ 692987 h 6213880"/>
              <a:gd name="connsiteX415" fmla="*/ 6785810 w 9144000"/>
              <a:gd name="connsiteY415" fmla="*/ 690112 h 6213880"/>
              <a:gd name="connsiteX416" fmla="*/ 6669143 w 9144000"/>
              <a:gd name="connsiteY416" fmla="*/ 692987 h 6213880"/>
              <a:gd name="connsiteX417" fmla="*/ 6552476 w 9144000"/>
              <a:gd name="connsiteY417" fmla="*/ 700176 h 6213880"/>
              <a:gd name="connsiteX418" fmla="*/ 6437250 w 9144000"/>
              <a:gd name="connsiteY418" fmla="*/ 714553 h 6213880"/>
              <a:gd name="connsiteX419" fmla="*/ 6322023 w 9144000"/>
              <a:gd name="connsiteY419" fmla="*/ 733244 h 6213880"/>
              <a:gd name="connsiteX420" fmla="*/ 6208237 w 9144000"/>
              <a:gd name="connsiteY420" fmla="*/ 759123 h 6213880"/>
              <a:gd name="connsiteX421" fmla="*/ 6094451 w 9144000"/>
              <a:gd name="connsiteY421" fmla="*/ 789315 h 6213880"/>
              <a:gd name="connsiteX422" fmla="*/ 5983546 w 9144000"/>
              <a:gd name="connsiteY422" fmla="*/ 823821 h 6213880"/>
              <a:gd name="connsiteX423" fmla="*/ 5872640 w 9144000"/>
              <a:gd name="connsiteY423" fmla="*/ 866953 h 6213880"/>
              <a:gd name="connsiteX424" fmla="*/ 5763175 w 9144000"/>
              <a:gd name="connsiteY424" fmla="*/ 912960 h 6213880"/>
              <a:gd name="connsiteX425" fmla="*/ 5658031 w 9144000"/>
              <a:gd name="connsiteY425" fmla="*/ 966156 h 6213880"/>
              <a:gd name="connsiteX426" fmla="*/ 5552887 w 9144000"/>
              <a:gd name="connsiteY426" fmla="*/ 1023666 h 6213880"/>
              <a:gd name="connsiteX427" fmla="*/ 5452064 w 9144000"/>
              <a:gd name="connsiteY427" fmla="*/ 1086926 h 6213880"/>
              <a:gd name="connsiteX428" fmla="*/ 5351241 w 9144000"/>
              <a:gd name="connsiteY428" fmla="*/ 1155937 h 6213880"/>
              <a:gd name="connsiteX429" fmla="*/ 5254739 w 9144000"/>
              <a:gd name="connsiteY429" fmla="*/ 1230699 h 6213880"/>
              <a:gd name="connsiteX430" fmla="*/ 5161117 w 9144000"/>
              <a:gd name="connsiteY430" fmla="*/ 1311212 h 6213880"/>
              <a:gd name="connsiteX431" fmla="*/ 5071817 w 9144000"/>
              <a:gd name="connsiteY431" fmla="*/ 1394601 h 6213880"/>
              <a:gd name="connsiteX432" fmla="*/ 2129222 w 9144000"/>
              <a:gd name="connsiteY432" fmla="*/ 4330451 h 6213880"/>
              <a:gd name="connsiteX433" fmla="*/ 2064407 w 9144000"/>
              <a:gd name="connsiteY433" fmla="*/ 4392273 h 6213880"/>
              <a:gd name="connsiteX434" fmla="*/ 1998152 w 9144000"/>
              <a:gd name="connsiteY434" fmla="*/ 4448345 h 6213880"/>
              <a:gd name="connsiteX435" fmla="*/ 1927576 w 9144000"/>
              <a:gd name="connsiteY435" fmla="*/ 4502979 h 6213880"/>
              <a:gd name="connsiteX436" fmla="*/ 1858440 w 9144000"/>
              <a:gd name="connsiteY436" fmla="*/ 4551861 h 6213880"/>
              <a:gd name="connsiteX437" fmla="*/ 1784983 w 9144000"/>
              <a:gd name="connsiteY437" fmla="*/ 4596431 h 6213880"/>
              <a:gd name="connsiteX438" fmla="*/ 1710086 w 9144000"/>
              <a:gd name="connsiteY438" fmla="*/ 4638125 h 6213880"/>
              <a:gd name="connsiteX439" fmla="*/ 1633748 w 9144000"/>
              <a:gd name="connsiteY439" fmla="*/ 4675506 h 6213880"/>
              <a:gd name="connsiteX440" fmla="*/ 1557411 w 9144000"/>
              <a:gd name="connsiteY440" fmla="*/ 4708574 h 6213880"/>
              <a:gd name="connsiteX441" fmla="*/ 1478193 w 9144000"/>
              <a:gd name="connsiteY441" fmla="*/ 4738767 h 6213880"/>
              <a:gd name="connsiteX442" fmla="*/ 1397534 w 9144000"/>
              <a:gd name="connsiteY442" fmla="*/ 4764646 h 6213880"/>
              <a:gd name="connsiteX443" fmla="*/ 1318316 w 9144000"/>
              <a:gd name="connsiteY443" fmla="*/ 4784774 h 6213880"/>
              <a:gd name="connsiteX444" fmla="*/ 1236217 w 9144000"/>
              <a:gd name="connsiteY444" fmla="*/ 4803465 h 6213880"/>
              <a:gd name="connsiteX445" fmla="*/ 1154119 w 9144000"/>
              <a:gd name="connsiteY445" fmla="*/ 4817842 h 6213880"/>
              <a:gd name="connsiteX446" fmla="*/ 1070579 w 9144000"/>
              <a:gd name="connsiteY446" fmla="*/ 4827906 h 6213880"/>
              <a:gd name="connsiteX447" fmla="*/ 987040 w 9144000"/>
              <a:gd name="connsiteY447" fmla="*/ 4832219 h 6213880"/>
              <a:gd name="connsiteX448" fmla="*/ 904941 w 9144000"/>
              <a:gd name="connsiteY448" fmla="*/ 4835095 h 6213880"/>
              <a:gd name="connsiteX449" fmla="*/ 821402 w 9144000"/>
              <a:gd name="connsiteY449" fmla="*/ 4833657 h 6213880"/>
              <a:gd name="connsiteX450" fmla="*/ 739304 w 9144000"/>
              <a:gd name="connsiteY450" fmla="*/ 4827906 h 6213880"/>
              <a:gd name="connsiteX451" fmla="*/ 655764 w 9144000"/>
              <a:gd name="connsiteY451" fmla="*/ 4817842 h 6213880"/>
              <a:gd name="connsiteX452" fmla="*/ 573665 w 9144000"/>
              <a:gd name="connsiteY452" fmla="*/ 4803465 h 6213880"/>
              <a:gd name="connsiteX453" fmla="*/ 493007 w 9144000"/>
              <a:gd name="connsiteY453" fmla="*/ 4784774 h 6213880"/>
              <a:gd name="connsiteX454" fmla="*/ 410908 w 9144000"/>
              <a:gd name="connsiteY454" fmla="*/ 4764646 h 6213880"/>
              <a:gd name="connsiteX455" fmla="*/ 330250 w 9144000"/>
              <a:gd name="connsiteY455" fmla="*/ 4738767 h 6213880"/>
              <a:gd name="connsiteX456" fmla="*/ 252472 w 9144000"/>
              <a:gd name="connsiteY456" fmla="*/ 4710012 h 6213880"/>
              <a:gd name="connsiteX457" fmla="*/ 174694 w 9144000"/>
              <a:gd name="connsiteY457" fmla="*/ 4676944 h 6213880"/>
              <a:gd name="connsiteX458" fmla="*/ 98357 w 9144000"/>
              <a:gd name="connsiteY458" fmla="*/ 4639563 h 6213880"/>
              <a:gd name="connsiteX459" fmla="*/ 23459 w 9144000"/>
              <a:gd name="connsiteY459" fmla="*/ 4597869 h 6213880"/>
              <a:gd name="connsiteX460" fmla="*/ 0 w 9144000"/>
              <a:gd name="connsiteY460" fmla="*/ 4583635 h 6213880"/>
              <a:gd name="connsiteX461" fmla="*/ 0 w 9144000"/>
              <a:gd name="connsiteY461" fmla="*/ 3623356 h 6213880"/>
              <a:gd name="connsiteX462" fmla="*/ 7616 w 9144000"/>
              <a:gd name="connsiteY462" fmla="*/ 3636026 h 6213880"/>
              <a:gd name="connsiteX463" fmla="*/ 34982 w 9144000"/>
              <a:gd name="connsiteY463" fmla="*/ 3680595 h 6213880"/>
              <a:gd name="connsiteX464" fmla="*/ 63789 w 9144000"/>
              <a:gd name="connsiteY464" fmla="*/ 3723727 h 6213880"/>
              <a:gd name="connsiteX465" fmla="*/ 95476 w 9144000"/>
              <a:gd name="connsiteY465" fmla="*/ 3763984 h 6213880"/>
              <a:gd name="connsiteX466" fmla="*/ 130044 w 9144000"/>
              <a:gd name="connsiteY466" fmla="*/ 3805678 h 6213880"/>
              <a:gd name="connsiteX467" fmla="*/ 167492 w 9144000"/>
              <a:gd name="connsiteY467" fmla="*/ 3844497 h 6213880"/>
              <a:gd name="connsiteX468" fmla="*/ 206381 w 9144000"/>
              <a:gd name="connsiteY468" fmla="*/ 3880440 h 6213880"/>
              <a:gd name="connsiteX469" fmla="*/ 246711 w 9144000"/>
              <a:gd name="connsiteY469" fmla="*/ 3913508 h 6213880"/>
              <a:gd name="connsiteX470" fmla="*/ 288480 w 9144000"/>
              <a:gd name="connsiteY470" fmla="*/ 3945138 h 6213880"/>
              <a:gd name="connsiteX471" fmla="*/ 330250 w 9144000"/>
              <a:gd name="connsiteY471" fmla="*/ 3975331 h 6213880"/>
              <a:gd name="connsiteX472" fmla="*/ 374900 w 9144000"/>
              <a:gd name="connsiteY472" fmla="*/ 4002647 h 6213880"/>
              <a:gd name="connsiteX473" fmla="*/ 419550 w 9144000"/>
              <a:gd name="connsiteY473" fmla="*/ 4027089 h 6213880"/>
              <a:gd name="connsiteX474" fmla="*/ 465641 w 9144000"/>
              <a:gd name="connsiteY474" fmla="*/ 4050093 h 6213880"/>
              <a:gd name="connsiteX475" fmla="*/ 511731 w 9144000"/>
              <a:gd name="connsiteY475" fmla="*/ 4070221 h 6213880"/>
              <a:gd name="connsiteX476" fmla="*/ 559262 w 9144000"/>
              <a:gd name="connsiteY476" fmla="*/ 4087474 h 6213880"/>
              <a:gd name="connsiteX477" fmla="*/ 608233 w 9144000"/>
              <a:gd name="connsiteY477" fmla="*/ 4103289 h 6213880"/>
              <a:gd name="connsiteX478" fmla="*/ 655764 w 9144000"/>
              <a:gd name="connsiteY478" fmla="*/ 4116228 h 6213880"/>
              <a:gd name="connsiteX479" fmla="*/ 704736 w 9144000"/>
              <a:gd name="connsiteY479" fmla="*/ 4127730 h 6213880"/>
              <a:gd name="connsiteX480" fmla="*/ 755147 w 9144000"/>
              <a:gd name="connsiteY480" fmla="*/ 4134919 h 6213880"/>
              <a:gd name="connsiteX481" fmla="*/ 804118 w 9144000"/>
              <a:gd name="connsiteY481" fmla="*/ 4140670 h 6213880"/>
              <a:gd name="connsiteX482" fmla="*/ 854530 w 9144000"/>
              <a:gd name="connsiteY482" fmla="*/ 4143545 h 6213880"/>
              <a:gd name="connsiteX483" fmla="*/ 904941 w 9144000"/>
              <a:gd name="connsiteY483" fmla="*/ 4144983 h 6213880"/>
              <a:gd name="connsiteX484" fmla="*/ 953913 w 9144000"/>
              <a:gd name="connsiteY484" fmla="*/ 4143545 h 6213880"/>
              <a:gd name="connsiteX485" fmla="*/ 1004324 w 9144000"/>
              <a:gd name="connsiteY485" fmla="*/ 4140670 h 6213880"/>
              <a:gd name="connsiteX486" fmla="*/ 1053295 w 9144000"/>
              <a:gd name="connsiteY486" fmla="*/ 4134919 h 6213880"/>
              <a:gd name="connsiteX487" fmla="*/ 1102267 w 9144000"/>
              <a:gd name="connsiteY487" fmla="*/ 4127730 h 6213880"/>
              <a:gd name="connsiteX488" fmla="*/ 1151238 w 9144000"/>
              <a:gd name="connsiteY488" fmla="*/ 4116228 h 6213880"/>
              <a:gd name="connsiteX489" fmla="*/ 1200209 w 9144000"/>
              <a:gd name="connsiteY489" fmla="*/ 4103289 h 6213880"/>
              <a:gd name="connsiteX490" fmla="*/ 1247740 w 9144000"/>
              <a:gd name="connsiteY490" fmla="*/ 4087474 h 6213880"/>
              <a:gd name="connsiteX491" fmla="*/ 1295271 w 9144000"/>
              <a:gd name="connsiteY491" fmla="*/ 4070221 h 6213880"/>
              <a:gd name="connsiteX492" fmla="*/ 1341361 w 9144000"/>
              <a:gd name="connsiteY492" fmla="*/ 4050093 h 6213880"/>
              <a:gd name="connsiteX493" fmla="*/ 1387452 w 9144000"/>
              <a:gd name="connsiteY493" fmla="*/ 4027089 h 6213880"/>
              <a:gd name="connsiteX494" fmla="*/ 1433543 w 9144000"/>
              <a:gd name="connsiteY494" fmla="*/ 4002647 h 6213880"/>
              <a:gd name="connsiteX495" fmla="*/ 1476753 w 9144000"/>
              <a:gd name="connsiteY495" fmla="*/ 3975331 h 6213880"/>
              <a:gd name="connsiteX496" fmla="*/ 1518522 w 9144000"/>
              <a:gd name="connsiteY496" fmla="*/ 3945138 h 6213880"/>
              <a:gd name="connsiteX497" fmla="*/ 1560292 w 9144000"/>
              <a:gd name="connsiteY497" fmla="*/ 3913508 h 6213880"/>
              <a:gd name="connsiteX498" fmla="*/ 1600621 w 9144000"/>
              <a:gd name="connsiteY498" fmla="*/ 3879002 h 6213880"/>
              <a:gd name="connsiteX499" fmla="*/ 1638070 w 9144000"/>
              <a:gd name="connsiteY499" fmla="*/ 3843059 h 6213880"/>
              <a:gd name="connsiteX500" fmla="*/ 4582104 w 9144000"/>
              <a:gd name="connsiteY500" fmla="*/ 907209 h 6213880"/>
              <a:gd name="connsiteX501" fmla="*/ 4697331 w 9144000"/>
              <a:gd name="connsiteY501" fmla="*/ 796504 h 6213880"/>
              <a:gd name="connsiteX502" fmla="*/ 4818319 w 9144000"/>
              <a:gd name="connsiteY502" fmla="*/ 694425 h 6213880"/>
              <a:gd name="connsiteX503" fmla="*/ 4942187 w 9144000"/>
              <a:gd name="connsiteY503" fmla="*/ 599535 h 6213880"/>
              <a:gd name="connsiteX504" fmla="*/ 5070376 w 9144000"/>
              <a:gd name="connsiteY504" fmla="*/ 510395 h 6213880"/>
              <a:gd name="connsiteX505" fmla="*/ 5201446 w 9144000"/>
              <a:gd name="connsiteY505" fmla="*/ 428444 h 6213880"/>
              <a:gd name="connsiteX506" fmla="*/ 5335397 w 9144000"/>
              <a:gd name="connsiteY506" fmla="*/ 355120 h 6213880"/>
              <a:gd name="connsiteX507" fmla="*/ 5472229 w 9144000"/>
              <a:gd name="connsiteY507" fmla="*/ 286109 h 6213880"/>
              <a:gd name="connsiteX508" fmla="*/ 5611941 w 9144000"/>
              <a:gd name="connsiteY508" fmla="*/ 225724 h 6213880"/>
              <a:gd name="connsiteX509" fmla="*/ 5754533 w 9144000"/>
              <a:gd name="connsiteY509" fmla="*/ 173966 h 6213880"/>
              <a:gd name="connsiteX510" fmla="*/ 5897126 w 9144000"/>
              <a:gd name="connsiteY510" fmla="*/ 127958 h 6213880"/>
              <a:gd name="connsiteX511" fmla="*/ 6042599 w 9144000"/>
              <a:gd name="connsiteY511" fmla="*/ 89140 h 6213880"/>
              <a:gd name="connsiteX512" fmla="*/ 6188073 w 9144000"/>
              <a:gd name="connsiteY512" fmla="*/ 57509 h 6213880"/>
              <a:gd name="connsiteX513" fmla="*/ 6337867 w 9144000"/>
              <a:gd name="connsiteY513" fmla="*/ 31630 h 6213880"/>
              <a:gd name="connsiteX514" fmla="*/ 6486221 w 9144000"/>
              <a:gd name="connsiteY514" fmla="*/ 14377 h 6213880"/>
              <a:gd name="connsiteX515" fmla="*/ 6636015 w 9144000"/>
              <a:gd name="connsiteY515" fmla="*/ 2876 h 6213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</a:cxnLst>
            <a:rect l="l" t="t" r="r" b="b"/>
            <a:pathLst>
              <a:path w="9144000" h="6213880">
                <a:moveTo>
                  <a:pt x="3726548" y="3624524"/>
                </a:moveTo>
                <a:lnTo>
                  <a:pt x="3743832" y="3624524"/>
                </a:lnTo>
                <a:lnTo>
                  <a:pt x="3759676" y="3625962"/>
                </a:lnTo>
                <a:lnTo>
                  <a:pt x="3776960" y="3628837"/>
                </a:lnTo>
                <a:lnTo>
                  <a:pt x="3792804" y="3630275"/>
                </a:lnTo>
                <a:lnTo>
                  <a:pt x="3810087" y="3634588"/>
                </a:lnTo>
                <a:lnTo>
                  <a:pt x="3824491" y="3638901"/>
                </a:lnTo>
                <a:lnTo>
                  <a:pt x="3841775" y="3643214"/>
                </a:lnTo>
                <a:lnTo>
                  <a:pt x="3857618" y="3650403"/>
                </a:lnTo>
                <a:lnTo>
                  <a:pt x="3873462" y="3656154"/>
                </a:lnTo>
                <a:lnTo>
                  <a:pt x="3889306" y="3663343"/>
                </a:lnTo>
                <a:lnTo>
                  <a:pt x="3903709" y="3671969"/>
                </a:lnTo>
                <a:lnTo>
                  <a:pt x="3918112" y="3682033"/>
                </a:lnTo>
                <a:lnTo>
                  <a:pt x="3932516" y="3690660"/>
                </a:lnTo>
                <a:lnTo>
                  <a:pt x="3946919" y="3700724"/>
                </a:lnTo>
                <a:lnTo>
                  <a:pt x="3959882" y="3713663"/>
                </a:lnTo>
                <a:lnTo>
                  <a:pt x="3971404" y="3725165"/>
                </a:lnTo>
                <a:lnTo>
                  <a:pt x="5071817" y="4817842"/>
                </a:lnTo>
                <a:lnTo>
                  <a:pt x="5113586" y="4859536"/>
                </a:lnTo>
                <a:lnTo>
                  <a:pt x="5158237" y="4899793"/>
                </a:lnTo>
                <a:lnTo>
                  <a:pt x="5202887" y="4940049"/>
                </a:lnTo>
                <a:lnTo>
                  <a:pt x="5248977" y="4977430"/>
                </a:lnTo>
                <a:lnTo>
                  <a:pt x="5295068" y="5014811"/>
                </a:lnTo>
                <a:lnTo>
                  <a:pt x="5342599" y="5050755"/>
                </a:lnTo>
                <a:lnTo>
                  <a:pt x="5390130" y="5085260"/>
                </a:lnTo>
                <a:lnTo>
                  <a:pt x="5439101" y="5119766"/>
                </a:lnTo>
                <a:lnTo>
                  <a:pt x="5488072" y="5151396"/>
                </a:lnTo>
                <a:lnTo>
                  <a:pt x="5539924" y="5183026"/>
                </a:lnTo>
                <a:lnTo>
                  <a:pt x="5588895" y="5211781"/>
                </a:lnTo>
                <a:lnTo>
                  <a:pt x="5640747" y="5240535"/>
                </a:lnTo>
                <a:lnTo>
                  <a:pt x="5694039" y="5267852"/>
                </a:lnTo>
                <a:lnTo>
                  <a:pt x="5747332" y="5292294"/>
                </a:lnTo>
                <a:lnTo>
                  <a:pt x="5799184" y="5316735"/>
                </a:lnTo>
                <a:lnTo>
                  <a:pt x="5853916" y="5341177"/>
                </a:lnTo>
                <a:lnTo>
                  <a:pt x="5908649" y="5362743"/>
                </a:lnTo>
                <a:lnTo>
                  <a:pt x="5964821" y="5382871"/>
                </a:lnTo>
                <a:lnTo>
                  <a:pt x="6019554" y="5401561"/>
                </a:lnTo>
                <a:lnTo>
                  <a:pt x="6075727" y="5420252"/>
                </a:lnTo>
                <a:lnTo>
                  <a:pt x="6133340" y="5436067"/>
                </a:lnTo>
                <a:lnTo>
                  <a:pt x="6190953" y="5451882"/>
                </a:lnTo>
                <a:lnTo>
                  <a:pt x="6247126" y="5464822"/>
                </a:lnTo>
                <a:lnTo>
                  <a:pt x="6304739" y="5477761"/>
                </a:lnTo>
                <a:lnTo>
                  <a:pt x="6363793" y="5487825"/>
                </a:lnTo>
                <a:lnTo>
                  <a:pt x="6422846" y="5496452"/>
                </a:lnTo>
                <a:lnTo>
                  <a:pt x="6481900" y="5505078"/>
                </a:lnTo>
                <a:lnTo>
                  <a:pt x="6540954" y="5512267"/>
                </a:lnTo>
                <a:lnTo>
                  <a:pt x="6601447" y="5516580"/>
                </a:lnTo>
                <a:lnTo>
                  <a:pt x="6663382" y="5520893"/>
                </a:lnTo>
                <a:lnTo>
                  <a:pt x="6723875" y="5522331"/>
                </a:lnTo>
                <a:lnTo>
                  <a:pt x="6784369" y="5523769"/>
                </a:lnTo>
                <a:lnTo>
                  <a:pt x="6785810" y="5523769"/>
                </a:lnTo>
                <a:lnTo>
                  <a:pt x="6846304" y="5522331"/>
                </a:lnTo>
                <a:lnTo>
                  <a:pt x="6906797" y="5520893"/>
                </a:lnTo>
                <a:lnTo>
                  <a:pt x="6967291" y="5516580"/>
                </a:lnTo>
                <a:lnTo>
                  <a:pt x="7027785" y="5512267"/>
                </a:lnTo>
                <a:lnTo>
                  <a:pt x="7086839" y="5505078"/>
                </a:lnTo>
                <a:lnTo>
                  <a:pt x="7147333" y="5496452"/>
                </a:lnTo>
                <a:lnTo>
                  <a:pt x="7206386" y="5487825"/>
                </a:lnTo>
                <a:lnTo>
                  <a:pt x="7263999" y="5477761"/>
                </a:lnTo>
                <a:lnTo>
                  <a:pt x="7323053" y="5464822"/>
                </a:lnTo>
                <a:lnTo>
                  <a:pt x="7380666" y="5451882"/>
                </a:lnTo>
                <a:lnTo>
                  <a:pt x="7438279" y="5436067"/>
                </a:lnTo>
                <a:lnTo>
                  <a:pt x="7494452" y="5420252"/>
                </a:lnTo>
                <a:lnTo>
                  <a:pt x="7552065" y="5402999"/>
                </a:lnTo>
                <a:lnTo>
                  <a:pt x="7605357" y="5382871"/>
                </a:lnTo>
                <a:lnTo>
                  <a:pt x="7661530" y="5362743"/>
                </a:lnTo>
                <a:lnTo>
                  <a:pt x="7716263" y="5341177"/>
                </a:lnTo>
                <a:lnTo>
                  <a:pt x="7770995" y="5318173"/>
                </a:lnTo>
                <a:lnTo>
                  <a:pt x="7824288" y="5293731"/>
                </a:lnTo>
                <a:lnTo>
                  <a:pt x="7877580" y="5269290"/>
                </a:lnTo>
                <a:lnTo>
                  <a:pt x="7929432" y="5241973"/>
                </a:lnTo>
                <a:lnTo>
                  <a:pt x="7981284" y="5213218"/>
                </a:lnTo>
                <a:lnTo>
                  <a:pt x="8033135" y="5183026"/>
                </a:lnTo>
                <a:lnTo>
                  <a:pt x="8083547" y="5152834"/>
                </a:lnTo>
                <a:lnTo>
                  <a:pt x="8132518" y="5119766"/>
                </a:lnTo>
                <a:lnTo>
                  <a:pt x="8181489" y="5085260"/>
                </a:lnTo>
                <a:lnTo>
                  <a:pt x="8230461" y="5050755"/>
                </a:lnTo>
                <a:lnTo>
                  <a:pt x="8277992" y="5016249"/>
                </a:lnTo>
                <a:lnTo>
                  <a:pt x="8324082" y="4978868"/>
                </a:lnTo>
                <a:lnTo>
                  <a:pt x="8370173" y="4941487"/>
                </a:lnTo>
                <a:lnTo>
                  <a:pt x="8414823" y="4899793"/>
                </a:lnTo>
                <a:lnTo>
                  <a:pt x="8459473" y="4859536"/>
                </a:lnTo>
                <a:lnTo>
                  <a:pt x="8502683" y="4817842"/>
                </a:lnTo>
                <a:lnTo>
                  <a:pt x="8544453" y="4774710"/>
                </a:lnTo>
                <a:lnTo>
                  <a:pt x="8586222" y="4731578"/>
                </a:lnTo>
                <a:lnTo>
                  <a:pt x="8625111" y="4685571"/>
                </a:lnTo>
                <a:lnTo>
                  <a:pt x="8664000" y="4641001"/>
                </a:lnTo>
                <a:lnTo>
                  <a:pt x="8701449" y="4593556"/>
                </a:lnTo>
                <a:lnTo>
                  <a:pt x="8737457" y="4547548"/>
                </a:lnTo>
                <a:lnTo>
                  <a:pt x="8772025" y="4498665"/>
                </a:lnTo>
                <a:lnTo>
                  <a:pt x="8805152" y="4449782"/>
                </a:lnTo>
                <a:lnTo>
                  <a:pt x="8836840" y="4402337"/>
                </a:lnTo>
                <a:lnTo>
                  <a:pt x="8868527" y="4350579"/>
                </a:lnTo>
                <a:lnTo>
                  <a:pt x="8897334" y="4300258"/>
                </a:lnTo>
                <a:lnTo>
                  <a:pt x="8926140" y="4249938"/>
                </a:lnTo>
                <a:lnTo>
                  <a:pt x="8953506" y="4196742"/>
                </a:lnTo>
                <a:lnTo>
                  <a:pt x="8979432" y="4143545"/>
                </a:lnTo>
                <a:lnTo>
                  <a:pt x="9003918" y="4090349"/>
                </a:lnTo>
                <a:lnTo>
                  <a:pt x="9028404" y="4035715"/>
                </a:lnTo>
                <a:lnTo>
                  <a:pt x="9048568" y="3982519"/>
                </a:lnTo>
                <a:lnTo>
                  <a:pt x="9068733" y="3927885"/>
                </a:lnTo>
                <a:lnTo>
                  <a:pt x="9088897" y="3871814"/>
                </a:lnTo>
                <a:lnTo>
                  <a:pt x="9106181" y="3815742"/>
                </a:lnTo>
                <a:lnTo>
                  <a:pt x="9123465" y="3758233"/>
                </a:lnTo>
                <a:lnTo>
                  <a:pt x="9137869" y="3702161"/>
                </a:lnTo>
                <a:lnTo>
                  <a:pt x="9144000" y="3677069"/>
                </a:lnTo>
                <a:lnTo>
                  <a:pt x="9144000" y="5142998"/>
                </a:lnTo>
                <a:lnTo>
                  <a:pt x="9097539" y="5194528"/>
                </a:lnTo>
                <a:lnTo>
                  <a:pt x="9045688" y="5250599"/>
                </a:lnTo>
                <a:lnTo>
                  <a:pt x="8990955" y="5306671"/>
                </a:lnTo>
                <a:lnTo>
                  <a:pt x="8934782" y="5359867"/>
                </a:lnTo>
                <a:lnTo>
                  <a:pt x="8880050" y="5411625"/>
                </a:lnTo>
                <a:lnTo>
                  <a:pt x="8820996" y="5463384"/>
                </a:lnTo>
                <a:lnTo>
                  <a:pt x="8763383" y="5513705"/>
                </a:lnTo>
                <a:lnTo>
                  <a:pt x="8702889" y="5559712"/>
                </a:lnTo>
                <a:lnTo>
                  <a:pt x="8642395" y="5607157"/>
                </a:lnTo>
                <a:lnTo>
                  <a:pt x="8579021" y="5651727"/>
                </a:lnTo>
                <a:lnTo>
                  <a:pt x="8515646" y="5694859"/>
                </a:lnTo>
                <a:lnTo>
                  <a:pt x="8452271" y="5736553"/>
                </a:lnTo>
                <a:lnTo>
                  <a:pt x="8387457" y="5775372"/>
                </a:lnTo>
                <a:lnTo>
                  <a:pt x="8322642" y="5814191"/>
                </a:lnTo>
                <a:lnTo>
                  <a:pt x="8254946" y="5850134"/>
                </a:lnTo>
                <a:lnTo>
                  <a:pt x="8188691" y="5884640"/>
                </a:lnTo>
                <a:lnTo>
                  <a:pt x="8120996" y="5917707"/>
                </a:lnTo>
                <a:lnTo>
                  <a:pt x="8051860" y="5949337"/>
                </a:lnTo>
                <a:lnTo>
                  <a:pt x="7981284" y="5979530"/>
                </a:lnTo>
                <a:lnTo>
                  <a:pt x="7912148" y="6006847"/>
                </a:lnTo>
                <a:lnTo>
                  <a:pt x="7840131" y="6032726"/>
                </a:lnTo>
                <a:lnTo>
                  <a:pt x="7768115" y="6058605"/>
                </a:lnTo>
                <a:lnTo>
                  <a:pt x="7694658" y="6081609"/>
                </a:lnTo>
                <a:lnTo>
                  <a:pt x="7622641" y="6101737"/>
                </a:lnTo>
                <a:lnTo>
                  <a:pt x="7549185" y="6120428"/>
                </a:lnTo>
                <a:lnTo>
                  <a:pt x="7474288" y="6139118"/>
                </a:lnTo>
                <a:lnTo>
                  <a:pt x="7399390" y="6153495"/>
                </a:lnTo>
                <a:lnTo>
                  <a:pt x="7324493" y="6169311"/>
                </a:lnTo>
                <a:lnTo>
                  <a:pt x="7248156" y="6180812"/>
                </a:lnTo>
                <a:lnTo>
                  <a:pt x="7173259" y="6189439"/>
                </a:lnTo>
                <a:lnTo>
                  <a:pt x="7095481" y="6199503"/>
                </a:lnTo>
                <a:lnTo>
                  <a:pt x="7019143" y="6205254"/>
                </a:lnTo>
                <a:lnTo>
                  <a:pt x="6941365" y="6209567"/>
                </a:lnTo>
                <a:lnTo>
                  <a:pt x="6863588" y="6212443"/>
                </a:lnTo>
                <a:lnTo>
                  <a:pt x="6785810" y="6213880"/>
                </a:lnTo>
                <a:lnTo>
                  <a:pt x="6782929" y="6213880"/>
                </a:lnTo>
                <a:lnTo>
                  <a:pt x="6705151" y="6212443"/>
                </a:lnTo>
                <a:lnTo>
                  <a:pt x="6625933" y="6209567"/>
                </a:lnTo>
                <a:lnTo>
                  <a:pt x="6549596" y="6205254"/>
                </a:lnTo>
                <a:lnTo>
                  <a:pt x="6471818" y="6199503"/>
                </a:lnTo>
                <a:lnTo>
                  <a:pt x="6396921" y="6189439"/>
                </a:lnTo>
                <a:lnTo>
                  <a:pt x="6320583" y="6179375"/>
                </a:lnTo>
                <a:lnTo>
                  <a:pt x="6244246" y="6167873"/>
                </a:lnTo>
                <a:lnTo>
                  <a:pt x="6169348" y="6153495"/>
                </a:lnTo>
                <a:lnTo>
                  <a:pt x="6094451" y="6139118"/>
                </a:lnTo>
                <a:lnTo>
                  <a:pt x="6020994" y="6120428"/>
                </a:lnTo>
                <a:lnTo>
                  <a:pt x="5946097" y="6100299"/>
                </a:lnTo>
                <a:lnTo>
                  <a:pt x="5874081" y="6081609"/>
                </a:lnTo>
                <a:lnTo>
                  <a:pt x="5800624" y="6057167"/>
                </a:lnTo>
                <a:lnTo>
                  <a:pt x="5730048" y="6032726"/>
                </a:lnTo>
                <a:lnTo>
                  <a:pt x="5659471" y="6006847"/>
                </a:lnTo>
                <a:lnTo>
                  <a:pt x="5588895" y="5978092"/>
                </a:lnTo>
                <a:lnTo>
                  <a:pt x="5519759" y="5947900"/>
                </a:lnTo>
                <a:lnTo>
                  <a:pt x="5449183" y="5917707"/>
                </a:lnTo>
                <a:lnTo>
                  <a:pt x="5381488" y="5884640"/>
                </a:lnTo>
                <a:lnTo>
                  <a:pt x="5315233" y="5850134"/>
                </a:lnTo>
                <a:lnTo>
                  <a:pt x="5248977" y="5814191"/>
                </a:lnTo>
                <a:lnTo>
                  <a:pt x="5182722" y="5773934"/>
                </a:lnTo>
                <a:lnTo>
                  <a:pt x="5117907" y="5735115"/>
                </a:lnTo>
                <a:lnTo>
                  <a:pt x="5054533" y="5694859"/>
                </a:lnTo>
                <a:lnTo>
                  <a:pt x="4992599" y="5650289"/>
                </a:lnTo>
                <a:lnTo>
                  <a:pt x="4930664" y="5607157"/>
                </a:lnTo>
                <a:lnTo>
                  <a:pt x="4870171" y="5559712"/>
                </a:lnTo>
                <a:lnTo>
                  <a:pt x="4811117" y="5512267"/>
                </a:lnTo>
                <a:lnTo>
                  <a:pt x="4752063" y="5461946"/>
                </a:lnTo>
                <a:lnTo>
                  <a:pt x="4694450" y="5411625"/>
                </a:lnTo>
                <a:lnTo>
                  <a:pt x="4636837" y="5359867"/>
                </a:lnTo>
                <a:lnTo>
                  <a:pt x="4582104" y="5305233"/>
                </a:lnTo>
                <a:lnTo>
                  <a:pt x="3483133" y="4213994"/>
                </a:lnTo>
                <a:lnTo>
                  <a:pt x="3470170" y="4201055"/>
                </a:lnTo>
                <a:lnTo>
                  <a:pt x="3460087" y="4188115"/>
                </a:lnTo>
                <a:lnTo>
                  <a:pt x="3450005" y="4173738"/>
                </a:lnTo>
                <a:lnTo>
                  <a:pt x="3438482" y="4160798"/>
                </a:lnTo>
                <a:lnTo>
                  <a:pt x="3429840" y="4144983"/>
                </a:lnTo>
                <a:lnTo>
                  <a:pt x="3422639" y="4130606"/>
                </a:lnTo>
                <a:lnTo>
                  <a:pt x="3415437" y="4114791"/>
                </a:lnTo>
                <a:lnTo>
                  <a:pt x="3406795" y="4100413"/>
                </a:lnTo>
                <a:lnTo>
                  <a:pt x="3401034" y="4084598"/>
                </a:lnTo>
                <a:lnTo>
                  <a:pt x="3396713" y="4068783"/>
                </a:lnTo>
                <a:lnTo>
                  <a:pt x="3392392" y="4052968"/>
                </a:lnTo>
                <a:lnTo>
                  <a:pt x="3389511" y="4035715"/>
                </a:lnTo>
                <a:lnTo>
                  <a:pt x="3386630" y="4019900"/>
                </a:lnTo>
                <a:lnTo>
                  <a:pt x="3383750" y="4002647"/>
                </a:lnTo>
                <a:lnTo>
                  <a:pt x="3383750" y="3986832"/>
                </a:lnTo>
                <a:lnTo>
                  <a:pt x="3380869" y="3969580"/>
                </a:lnTo>
                <a:lnTo>
                  <a:pt x="3383750" y="3953765"/>
                </a:lnTo>
                <a:lnTo>
                  <a:pt x="3383750" y="3936512"/>
                </a:lnTo>
                <a:lnTo>
                  <a:pt x="3386630" y="3920697"/>
                </a:lnTo>
                <a:lnTo>
                  <a:pt x="3388071" y="3904882"/>
                </a:lnTo>
                <a:lnTo>
                  <a:pt x="3392392" y="3889067"/>
                </a:lnTo>
                <a:lnTo>
                  <a:pt x="3396713" y="3871814"/>
                </a:lnTo>
                <a:lnTo>
                  <a:pt x="3401034" y="3855999"/>
                </a:lnTo>
                <a:lnTo>
                  <a:pt x="3406795" y="3840184"/>
                </a:lnTo>
                <a:lnTo>
                  <a:pt x="3413997" y="3824369"/>
                </a:lnTo>
                <a:lnTo>
                  <a:pt x="3421198" y="3809991"/>
                </a:lnTo>
                <a:lnTo>
                  <a:pt x="3429840" y="3794176"/>
                </a:lnTo>
                <a:lnTo>
                  <a:pt x="3438482" y="3779799"/>
                </a:lnTo>
                <a:lnTo>
                  <a:pt x="3448565" y="3765422"/>
                </a:lnTo>
                <a:lnTo>
                  <a:pt x="3458647" y="3752482"/>
                </a:lnTo>
                <a:lnTo>
                  <a:pt x="3470170" y="3739542"/>
                </a:lnTo>
                <a:lnTo>
                  <a:pt x="3483133" y="3725165"/>
                </a:lnTo>
                <a:lnTo>
                  <a:pt x="3494655" y="3713663"/>
                </a:lnTo>
                <a:lnTo>
                  <a:pt x="3509058" y="3702161"/>
                </a:lnTo>
                <a:lnTo>
                  <a:pt x="3522021" y="3692097"/>
                </a:lnTo>
                <a:lnTo>
                  <a:pt x="3537865" y="3682033"/>
                </a:lnTo>
                <a:lnTo>
                  <a:pt x="3550828" y="3671969"/>
                </a:lnTo>
                <a:lnTo>
                  <a:pt x="3566672" y="3664780"/>
                </a:lnTo>
                <a:lnTo>
                  <a:pt x="3581075" y="3656154"/>
                </a:lnTo>
                <a:lnTo>
                  <a:pt x="3598359" y="3650403"/>
                </a:lnTo>
                <a:lnTo>
                  <a:pt x="3612762" y="3643214"/>
                </a:lnTo>
                <a:lnTo>
                  <a:pt x="3628606" y="3638901"/>
                </a:lnTo>
                <a:lnTo>
                  <a:pt x="3644450" y="3634588"/>
                </a:lnTo>
                <a:lnTo>
                  <a:pt x="3661733" y="3630275"/>
                </a:lnTo>
                <a:lnTo>
                  <a:pt x="3679017" y="3628837"/>
                </a:lnTo>
                <a:lnTo>
                  <a:pt x="3694861" y="3625962"/>
                </a:lnTo>
                <a:lnTo>
                  <a:pt x="3710705" y="3625962"/>
                </a:lnTo>
                <a:close/>
                <a:moveTo>
                  <a:pt x="904941" y="1383099"/>
                </a:moveTo>
                <a:lnTo>
                  <a:pt x="987040" y="1384537"/>
                </a:lnTo>
                <a:lnTo>
                  <a:pt x="1070579" y="1390288"/>
                </a:lnTo>
                <a:lnTo>
                  <a:pt x="1154119" y="1400352"/>
                </a:lnTo>
                <a:lnTo>
                  <a:pt x="1236217" y="1413291"/>
                </a:lnTo>
                <a:lnTo>
                  <a:pt x="1318316" y="1431982"/>
                </a:lnTo>
                <a:lnTo>
                  <a:pt x="1397534" y="1453548"/>
                </a:lnTo>
                <a:lnTo>
                  <a:pt x="1478193" y="1477989"/>
                </a:lnTo>
                <a:lnTo>
                  <a:pt x="1557411" y="1508182"/>
                </a:lnTo>
                <a:lnTo>
                  <a:pt x="1633748" y="1541249"/>
                </a:lnTo>
                <a:lnTo>
                  <a:pt x="1710086" y="1580068"/>
                </a:lnTo>
                <a:lnTo>
                  <a:pt x="1784983" y="1620325"/>
                </a:lnTo>
                <a:lnTo>
                  <a:pt x="1858440" y="1664894"/>
                </a:lnTo>
                <a:lnTo>
                  <a:pt x="1927576" y="1715215"/>
                </a:lnTo>
                <a:lnTo>
                  <a:pt x="1998152" y="1768411"/>
                </a:lnTo>
                <a:lnTo>
                  <a:pt x="2064407" y="1825921"/>
                </a:lnTo>
                <a:lnTo>
                  <a:pt x="2129222" y="1886305"/>
                </a:lnTo>
                <a:lnTo>
                  <a:pt x="2241568" y="1999886"/>
                </a:lnTo>
                <a:lnTo>
                  <a:pt x="2253091" y="2012826"/>
                </a:lnTo>
                <a:lnTo>
                  <a:pt x="2266054" y="2025765"/>
                </a:lnTo>
                <a:lnTo>
                  <a:pt x="2276136" y="2040143"/>
                </a:lnTo>
                <a:lnTo>
                  <a:pt x="2286218" y="2053082"/>
                </a:lnTo>
                <a:lnTo>
                  <a:pt x="2296301" y="2068897"/>
                </a:lnTo>
                <a:lnTo>
                  <a:pt x="2303502" y="2083275"/>
                </a:lnTo>
                <a:lnTo>
                  <a:pt x="2310704" y="2099090"/>
                </a:lnTo>
                <a:lnTo>
                  <a:pt x="2317906" y="2113467"/>
                </a:lnTo>
                <a:lnTo>
                  <a:pt x="2325107" y="2129282"/>
                </a:lnTo>
                <a:lnTo>
                  <a:pt x="2329428" y="2145097"/>
                </a:lnTo>
                <a:lnTo>
                  <a:pt x="2333749" y="2162350"/>
                </a:lnTo>
                <a:lnTo>
                  <a:pt x="2336630" y="2178165"/>
                </a:lnTo>
                <a:lnTo>
                  <a:pt x="2339510" y="2193980"/>
                </a:lnTo>
                <a:lnTo>
                  <a:pt x="2342391" y="2211233"/>
                </a:lnTo>
                <a:lnTo>
                  <a:pt x="2342391" y="2227048"/>
                </a:lnTo>
                <a:lnTo>
                  <a:pt x="2343831" y="2244301"/>
                </a:lnTo>
                <a:lnTo>
                  <a:pt x="2342391" y="2260116"/>
                </a:lnTo>
                <a:lnTo>
                  <a:pt x="2342391" y="2277368"/>
                </a:lnTo>
                <a:lnTo>
                  <a:pt x="2339510" y="2293184"/>
                </a:lnTo>
                <a:lnTo>
                  <a:pt x="2336630" y="2310437"/>
                </a:lnTo>
                <a:lnTo>
                  <a:pt x="2333749" y="2324814"/>
                </a:lnTo>
                <a:lnTo>
                  <a:pt x="2329428" y="2342067"/>
                </a:lnTo>
                <a:lnTo>
                  <a:pt x="2325107" y="2359319"/>
                </a:lnTo>
                <a:lnTo>
                  <a:pt x="2317906" y="2373697"/>
                </a:lnTo>
                <a:lnTo>
                  <a:pt x="2310704" y="2389512"/>
                </a:lnTo>
                <a:lnTo>
                  <a:pt x="2303502" y="2403889"/>
                </a:lnTo>
                <a:lnTo>
                  <a:pt x="2296301" y="2419704"/>
                </a:lnTo>
                <a:lnTo>
                  <a:pt x="2286218" y="2434081"/>
                </a:lnTo>
                <a:lnTo>
                  <a:pt x="2276136" y="2448459"/>
                </a:lnTo>
                <a:lnTo>
                  <a:pt x="2266054" y="2461398"/>
                </a:lnTo>
                <a:lnTo>
                  <a:pt x="2253091" y="2474338"/>
                </a:lnTo>
                <a:lnTo>
                  <a:pt x="2241568" y="2487277"/>
                </a:lnTo>
                <a:lnTo>
                  <a:pt x="2228605" y="2500217"/>
                </a:lnTo>
                <a:lnTo>
                  <a:pt x="2215642" y="2511719"/>
                </a:lnTo>
                <a:lnTo>
                  <a:pt x="2202679" y="2521783"/>
                </a:lnTo>
                <a:lnTo>
                  <a:pt x="2188276" y="2531847"/>
                </a:lnTo>
                <a:lnTo>
                  <a:pt x="2173873" y="2541911"/>
                </a:lnTo>
                <a:lnTo>
                  <a:pt x="2158029" y="2549100"/>
                </a:lnTo>
                <a:lnTo>
                  <a:pt x="2143626" y="2556289"/>
                </a:lnTo>
                <a:lnTo>
                  <a:pt x="2127782" y="2563477"/>
                </a:lnTo>
                <a:lnTo>
                  <a:pt x="2113378" y="2570666"/>
                </a:lnTo>
                <a:lnTo>
                  <a:pt x="2096094" y="2574979"/>
                </a:lnTo>
                <a:lnTo>
                  <a:pt x="2078810" y="2579292"/>
                </a:lnTo>
                <a:lnTo>
                  <a:pt x="2064407" y="2582168"/>
                </a:lnTo>
                <a:lnTo>
                  <a:pt x="2047123" y="2585043"/>
                </a:lnTo>
                <a:lnTo>
                  <a:pt x="2031280" y="2586481"/>
                </a:lnTo>
                <a:lnTo>
                  <a:pt x="2013996" y="2587919"/>
                </a:lnTo>
                <a:lnTo>
                  <a:pt x="1998152" y="2587919"/>
                </a:lnTo>
                <a:lnTo>
                  <a:pt x="1980868" y="2587919"/>
                </a:lnTo>
                <a:lnTo>
                  <a:pt x="1965025" y="2586481"/>
                </a:lnTo>
                <a:lnTo>
                  <a:pt x="1947740" y="2585043"/>
                </a:lnTo>
                <a:lnTo>
                  <a:pt x="1930456" y="2582168"/>
                </a:lnTo>
                <a:lnTo>
                  <a:pt x="1916053" y="2579292"/>
                </a:lnTo>
                <a:lnTo>
                  <a:pt x="1898769" y="2574979"/>
                </a:lnTo>
                <a:lnTo>
                  <a:pt x="1882926" y="2570666"/>
                </a:lnTo>
                <a:lnTo>
                  <a:pt x="1867082" y="2563477"/>
                </a:lnTo>
                <a:lnTo>
                  <a:pt x="1852679" y="2556289"/>
                </a:lnTo>
                <a:lnTo>
                  <a:pt x="1836835" y="2549100"/>
                </a:lnTo>
                <a:lnTo>
                  <a:pt x="1822432" y="2541911"/>
                </a:lnTo>
                <a:lnTo>
                  <a:pt x="1806588" y="2531847"/>
                </a:lnTo>
                <a:lnTo>
                  <a:pt x="1793625" y="2521783"/>
                </a:lnTo>
                <a:lnTo>
                  <a:pt x="1779222" y="2511719"/>
                </a:lnTo>
                <a:lnTo>
                  <a:pt x="1766259" y="2500217"/>
                </a:lnTo>
                <a:lnTo>
                  <a:pt x="1751856" y="2487277"/>
                </a:lnTo>
                <a:lnTo>
                  <a:pt x="1638070" y="2373697"/>
                </a:lnTo>
                <a:lnTo>
                  <a:pt x="1600621" y="2337753"/>
                </a:lnTo>
                <a:lnTo>
                  <a:pt x="1560292" y="2303248"/>
                </a:lnTo>
                <a:lnTo>
                  <a:pt x="1518522" y="2271618"/>
                </a:lnTo>
                <a:lnTo>
                  <a:pt x="1476753" y="2242863"/>
                </a:lnTo>
                <a:lnTo>
                  <a:pt x="1433543" y="2215546"/>
                </a:lnTo>
                <a:lnTo>
                  <a:pt x="1387452" y="2189667"/>
                </a:lnTo>
                <a:lnTo>
                  <a:pt x="1341361" y="2166663"/>
                </a:lnTo>
                <a:lnTo>
                  <a:pt x="1295271" y="2147973"/>
                </a:lnTo>
                <a:lnTo>
                  <a:pt x="1247740" y="2129282"/>
                </a:lnTo>
                <a:lnTo>
                  <a:pt x="1200209" y="2113467"/>
                </a:lnTo>
                <a:lnTo>
                  <a:pt x="1151238" y="2101965"/>
                </a:lnTo>
                <a:lnTo>
                  <a:pt x="1102267" y="2091901"/>
                </a:lnTo>
                <a:lnTo>
                  <a:pt x="1053295" y="2081837"/>
                </a:lnTo>
                <a:lnTo>
                  <a:pt x="1002884" y="2076086"/>
                </a:lnTo>
                <a:lnTo>
                  <a:pt x="953913" y="2073210"/>
                </a:lnTo>
                <a:lnTo>
                  <a:pt x="903501" y="2071773"/>
                </a:lnTo>
                <a:lnTo>
                  <a:pt x="853090" y="2073210"/>
                </a:lnTo>
                <a:lnTo>
                  <a:pt x="802678" y="2076086"/>
                </a:lnTo>
                <a:lnTo>
                  <a:pt x="755147" y="2081837"/>
                </a:lnTo>
                <a:lnTo>
                  <a:pt x="704736" y="2091901"/>
                </a:lnTo>
                <a:lnTo>
                  <a:pt x="655764" y="2101965"/>
                </a:lnTo>
                <a:lnTo>
                  <a:pt x="606793" y="2114905"/>
                </a:lnTo>
                <a:lnTo>
                  <a:pt x="559262" y="2130720"/>
                </a:lnTo>
                <a:lnTo>
                  <a:pt x="510291" y="2147973"/>
                </a:lnTo>
                <a:lnTo>
                  <a:pt x="464200" y="2168101"/>
                </a:lnTo>
                <a:lnTo>
                  <a:pt x="418110" y="2191105"/>
                </a:lnTo>
                <a:lnTo>
                  <a:pt x="373460" y="2215546"/>
                </a:lnTo>
                <a:lnTo>
                  <a:pt x="328809" y="2242863"/>
                </a:lnTo>
                <a:lnTo>
                  <a:pt x="287040" y="2273055"/>
                </a:lnTo>
                <a:lnTo>
                  <a:pt x="245270" y="2304685"/>
                </a:lnTo>
                <a:lnTo>
                  <a:pt x="204941" y="2339191"/>
                </a:lnTo>
                <a:lnTo>
                  <a:pt x="166052" y="2375134"/>
                </a:lnTo>
                <a:lnTo>
                  <a:pt x="128603" y="2412515"/>
                </a:lnTo>
                <a:lnTo>
                  <a:pt x="94036" y="2454210"/>
                </a:lnTo>
                <a:lnTo>
                  <a:pt x="62348" y="2494466"/>
                </a:lnTo>
                <a:lnTo>
                  <a:pt x="33542" y="2536161"/>
                </a:lnTo>
                <a:lnTo>
                  <a:pt x="6175" y="2580730"/>
                </a:lnTo>
                <a:lnTo>
                  <a:pt x="0" y="2591346"/>
                </a:lnTo>
                <a:lnTo>
                  <a:pt x="0" y="1634559"/>
                </a:lnTo>
                <a:lnTo>
                  <a:pt x="23459" y="1620325"/>
                </a:lnTo>
                <a:lnTo>
                  <a:pt x="96916" y="1580068"/>
                </a:lnTo>
                <a:lnTo>
                  <a:pt x="174694" y="1541249"/>
                </a:lnTo>
                <a:lnTo>
                  <a:pt x="252472" y="1508182"/>
                </a:lnTo>
                <a:lnTo>
                  <a:pt x="330250" y="1477989"/>
                </a:lnTo>
                <a:lnTo>
                  <a:pt x="410908" y="1452110"/>
                </a:lnTo>
                <a:lnTo>
                  <a:pt x="493007" y="1431982"/>
                </a:lnTo>
                <a:lnTo>
                  <a:pt x="572225" y="1413291"/>
                </a:lnTo>
                <a:lnTo>
                  <a:pt x="655764" y="1400352"/>
                </a:lnTo>
                <a:lnTo>
                  <a:pt x="737863" y="1390288"/>
                </a:lnTo>
                <a:lnTo>
                  <a:pt x="821402" y="1384537"/>
                </a:lnTo>
                <a:close/>
                <a:moveTo>
                  <a:pt x="6785810" y="0"/>
                </a:moveTo>
                <a:lnTo>
                  <a:pt x="6935604" y="2876"/>
                </a:lnTo>
                <a:lnTo>
                  <a:pt x="7083958" y="12940"/>
                </a:lnTo>
                <a:lnTo>
                  <a:pt x="7233752" y="31630"/>
                </a:lnTo>
                <a:lnTo>
                  <a:pt x="7380666" y="57509"/>
                </a:lnTo>
                <a:lnTo>
                  <a:pt x="7527580" y="89140"/>
                </a:lnTo>
                <a:lnTo>
                  <a:pt x="7673053" y="127958"/>
                </a:lnTo>
                <a:lnTo>
                  <a:pt x="7817086" y="173966"/>
                </a:lnTo>
                <a:lnTo>
                  <a:pt x="7958238" y="225724"/>
                </a:lnTo>
                <a:lnTo>
                  <a:pt x="8097950" y="286109"/>
                </a:lnTo>
                <a:lnTo>
                  <a:pt x="8236222" y="355120"/>
                </a:lnTo>
                <a:lnTo>
                  <a:pt x="8370173" y="428444"/>
                </a:lnTo>
                <a:lnTo>
                  <a:pt x="8502683" y="510395"/>
                </a:lnTo>
                <a:lnTo>
                  <a:pt x="8629432" y="599535"/>
                </a:lnTo>
                <a:lnTo>
                  <a:pt x="8753300" y="694425"/>
                </a:lnTo>
                <a:lnTo>
                  <a:pt x="8874288" y="796504"/>
                </a:lnTo>
                <a:lnTo>
                  <a:pt x="8990955" y="907209"/>
                </a:lnTo>
                <a:lnTo>
                  <a:pt x="9045688" y="963281"/>
                </a:lnTo>
                <a:lnTo>
                  <a:pt x="9098980" y="1019353"/>
                </a:lnTo>
                <a:lnTo>
                  <a:pt x="9144000" y="1070712"/>
                </a:lnTo>
                <a:lnTo>
                  <a:pt x="9144000" y="2541950"/>
                </a:lnTo>
                <a:lnTo>
                  <a:pt x="9137869" y="2517470"/>
                </a:lnTo>
                <a:lnTo>
                  <a:pt x="9123465" y="2459961"/>
                </a:lnTo>
                <a:lnTo>
                  <a:pt x="9106181" y="2402451"/>
                </a:lnTo>
                <a:lnTo>
                  <a:pt x="9090338" y="2346380"/>
                </a:lnTo>
                <a:lnTo>
                  <a:pt x="9070173" y="2290308"/>
                </a:lnTo>
                <a:lnTo>
                  <a:pt x="9048568" y="2234237"/>
                </a:lnTo>
                <a:lnTo>
                  <a:pt x="9028404" y="2181040"/>
                </a:lnTo>
                <a:lnTo>
                  <a:pt x="9005358" y="2126407"/>
                </a:lnTo>
                <a:lnTo>
                  <a:pt x="8979432" y="2073210"/>
                </a:lnTo>
                <a:lnTo>
                  <a:pt x="8953506" y="2020014"/>
                </a:lnTo>
                <a:lnTo>
                  <a:pt x="8927580" y="1968256"/>
                </a:lnTo>
                <a:lnTo>
                  <a:pt x="8898774" y="1916498"/>
                </a:lnTo>
                <a:lnTo>
                  <a:pt x="8868527" y="1864739"/>
                </a:lnTo>
                <a:lnTo>
                  <a:pt x="8838280" y="1814419"/>
                </a:lnTo>
                <a:lnTo>
                  <a:pt x="8805152" y="1765536"/>
                </a:lnTo>
                <a:lnTo>
                  <a:pt x="8772025" y="1715215"/>
                </a:lnTo>
                <a:lnTo>
                  <a:pt x="8737457" y="1669208"/>
                </a:lnTo>
                <a:lnTo>
                  <a:pt x="8701449" y="1620325"/>
                </a:lnTo>
                <a:lnTo>
                  <a:pt x="8664000" y="1572880"/>
                </a:lnTo>
                <a:lnTo>
                  <a:pt x="8625111" y="1528310"/>
                </a:lnTo>
                <a:lnTo>
                  <a:pt x="8586222" y="1482302"/>
                </a:lnTo>
                <a:lnTo>
                  <a:pt x="8544453" y="1439170"/>
                </a:lnTo>
                <a:lnTo>
                  <a:pt x="8502683" y="1394601"/>
                </a:lnTo>
                <a:lnTo>
                  <a:pt x="8411942" y="1311212"/>
                </a:lnTo>
                <a:lnTo>
                  <a:pt x="8318321" y="1230699"/>
                </a:lnTo>
                <a:lnTo>
                  <a:pt x="8220378" y="1155937"/>
                </a:lnTo>
                <a:lnTo>
                  <a:pt x="8120996" y="1086926"/>
                </a:lnTo>
                <a:lnTo>
                  <a:pt x="8018732" y="1023666"/>
                </a:lnTo>
                <a:lnTo>
                  <a:pt x="7915028" y="966156"/>
                </a:lnTo>
                <a:lnTo>
                  <a:pt x="7807004" y="912960"/>
                </a:lnTo>
                <a:lnTo>
                  <a:pt x="7700419" y="866953"/>
                </a:lnTo>
                <a:lnTo>
                  <a:pt x="7589514" y="823821"/>
                </a:lnTo>
                <a:lnTo>
                  <a:pt x="7477168" y="789315"/>
                </a:lnTo>
                <a:lnTo>
                  <a:pt x="7363382" y="759123"/>
                </a:lnTo>
                <a:lnTo>
                  <a:pt x="7248156" y="733244"/>
                </a:lnTo>
                <a:lnTo>
                  <a:pt x="7132929" y="714553"/>
                </a:lnTo>
                <a:lnTo>
                  <a:pt x="7019143" y="700176"/>
                </a:lnTo>
                <a:lnTo>
                  <a:pt x="6902476" y="692987"/>
                </a:lnTo>
                <a:lnTo>
                  <a:pt x="6785810" y="690112"/>
                </a:lnTo>
                <a:lnTo>
                  <a:pt x="6669143" y="692987"/>
                </a:lnTo>
                <a:lnTo>
                  <a:pt x="6552476" y="700176"/>
                </a:lnTo>
                <a:lnTo>
                  <a:pt x="6437250" y="714553"/>
                </a:lnTo>
                <a:lnTo>
                  <a:pt x="6322023" y="733244"/>
                </a:lnTo>
                <a:lnTo>
                  <a:pt x="6208237" y="759123"/>
                </a:lnTo>
                <a:lnTo>
                  <a:pt x="6094451" y="789315"/>
                </a:lnTo>
                <a:lnTo>
                  <a:pt x="5983546" y="823821"/>
                </a:lnTo>
                <a:lnTo>
                  <a:pt x="5872640" y="866953"/>
                </a:lnTo>
                <a:lnTo>
                  <a:pt x="5763175" y="912960"/>
                </a:lnTo>
                <a:lnTo>
                  <a:pt x="5658031" y="966156"/>
                </a:lnTo>
                <a:lnTo>
                  <a:pt x="5552887" y="1023666"/>
                </a:lnTo>
                <a:lnTo>
                  <a:pt x="5452064" y="1086926"/>
                </a:lnTo>
                <a:lnTo>
                  <a:pt x="5351241" y="1155937"/>
                </a:lnTo>
                <a:lnTo>
                  <a:pt x="5254739" y="1230699"/>
                </a:lnTo>
                <a:lnTo>
                  <a:pt x="5161117" y="1311212"/>
                </a:lnTo>
                <a:lnTo>
                  <a:pt x="5071817" y="1394601"/>
                </a:lnTo>
                <a:lnTo>
                  <a:pt x="2129222" y="4330451"/>
                </a:lnTo>
                <a:lnTo>
                  <a:pt x="2064407" y="4392273"/>
                </a:lnTo>
                <a:lnTo>
                  <a:pt x="1998152" y="4448345"/>
                </a:lnTo>
                <a:lnTo>
                  <a:pt x="1927576" y="4502979"/>
                </a:lnTo>
                <a:lnTo>
                  <a:pt x="1858440" y="4551861"/>
                </a:lnTo>
                <a:lnTo>
                  <a:pt x="1784983" y="4596431"/>
                </a:lnTo>
                <a:lnTo>
                  <a:pt x="1710086" y="4638125"/>
                </a:lnTo>
                <a:lnTo>
                  <a:pt x="1633748" y="4675506"/>
                </a:lnTo>
                <a:lnTo>
                  <a:pt x="1557411" y="4708574"/>
                </a:lnTo>
                <a:lnTo>
                  <a:pt x="1478193" y="4738767"/>
                </a:lnTo>
                <a:lnTo>
                  <a:pt x="1397534" y="4764646"/>
                </a:lnTo>
                <a:lnTo>
                  <a:pt x="1318316" y="4784774"/>
                </a:lnTo>
                <a:lnTo>
                  <a:pt x="1236217" y="4803465"/>
                </a:lnTo>
                <a:lnTo>
                  <a:pt x="1154119" y="4817842"/>
                </a:lnTo>
                <a:lnTo>
                  <a:pt x="1070579" y="4827906"/>
                </a:lnTo>
                <a:lnTo>
                  <a:pt x="987040" y="4832219"/>
                </a:lnTo>
                <a:lnTo>
                  <a:pt x="904941" y="4835095"/>
                </a:lnTo>
                <a:lnTo>
                  <a:pt x="821402" y="4833657"/>
                </a:lnTo>
                <a:lnTo>
                  <a:pt x="739304" y="4827906"/>
                </a:lnTo>
                <a:lnTo>
                  <a:pt x="655764" y="4817842"/>
                </a:lnTo>
                <a:lnTo>
                  <a:pt x="573665" y="4803465"/>
                </a:lnTo>
                <a:lnTo>
                  <a:pt x="493007" y="4784774"/>
                </a:lnTo>
                <a:lnTo>
                  <a:pt x="410908" y="4764646"/>
                </a:lnTo>
                <a:lnTo>
                  <a:pt x="330250" y="4738767"/>
                </a:lnTo>
                <a:lnTo>
                  <a:pt x="252472" y="4710012"/>
                </a:lnTo>
                <a:lnTo>
                  <a:pt x="174694" y="4676944"/>
                </a:lnTo>
                <a:lnTo>
                  <a:pt x="98357" y="4639563"/>
                </a:lnTo>
                <a:lnTo>
                  <a:pt x="23459" y="4597869"/>
                </a:lnTo>
                <a:lnTo>
                  <a:pt x="0" y="4583635"/>
                </a:lnTo>
                <a:lnTo>
                  <a:pt x="0" y="3623356"/>
                </a:lnTo>
                <a:lnTo>
                  <a:pt x="7616" y="3636026"/>
                </a:lnTo>
                <a:lnTo>
                  <a:pt x="34982" y="3680595"/>
                </a:lnTo>
                <a:lnTo>
                  <a:pt x="63789" y="3723727"/>
                </a:lnTo>
                <a:lnTo>
                  <a:pt x="95476" y="3763984"/>
                </a:lnTo>
                <a:lnTo>
                  <a:pt x="130044" y="3805678"/>
                </a:lnTo>
                <a:lnTo>
                  <a:pt x="167492" y="3844497"/>
                </a:lnTo>
                <a:lnTo>
                  <a:pt x="206381" y="3880440"/>
                </a:lnTo>
                <a:lnTo>
                  <a:pt x="246711" y="3913508"/>
                </a:lnTo>
                <a:lnTo>
                  <a:pt x="288480" y="3945138"/>
                </a:lnTo>
                <a:lnTo>
                  <a:pt x="330250" y="3975331"/>
                </a:lnTo>
                <a:lnTo>
                  <a:pt x="374900" y="4002647"/>
                </a:lnTo>
                <a:lnTo>
                  <a:pt x="419550" y="4027089"/>
                </a:lnTo>
                <a:lnTo>
                  <a:pt x="465641" y="4050093"/>
                </a:lnTo>
                <a:lnTo>
                  <a:pt x="511731" y="4070221"/>
                </a:lnTo>
                <a:lnTo>
                  <a:pt x="559262" y="4087474"/>
                </a:lnTo>
                <a:lnTo>
                  <a:pt x="608233" y="4103289"/>
                </a:lnTo>
                <a:lnTo>
                  <a:pt x="655764" y="4116228"/>
                </a:lnTo>
                <a:lnTo>
                  <a:pt x="704736" y="4127730"/>
                </a:lnTo>
                <a:lnTo>
                  <a:pt x="755147" y="4134919"/>
                </a:lnTo>
                <a:lnTo>
                  <a:pt x="804118" y="4140670"/>
                </a:lnTo>
                <a:lnTo>
                  <a:pt x="854530" y="4143545"/>
                </a:lnTo>
                <a:lnTo>
                  <a:pt x="904941" y="4144983"/>
                </a:lnTo>
                <a:lnTo>
                  <a:pt x="953913" y="4143545"/>
                </a:lnTo>
                <a:lnTo>
                  <a:pt x="1004324" y="4140670"/>
                </a:lnTo>
                <a:lnTo>
                  <a:pt x="1053295" y="4134919"/>
                </a:lnTo>
                <a:lnTo>
                  <a:pt x="1102267" y="4127730"/>
                </a:lnTo>
                <a:lnTo>
                  <a:pt x="1151238" y="4116228"/>
                </a:lnTo>
                <a:lnTo>
                  <a:pt x="1200209" y="4103289"/>
                </a:lnTo>
                <a:lnTo>
                  <a:pt x="1247740" y="4087474"/>
                </a:lnTo>
                <a:lnTo>
                  <a:pt x="1295271" y="4070221"/>
                </a:lnTo>
                <a:lnTo>
                  <a:pt x="1341361" y="4050093"/>
                </a:lnTo>
                <a:lnTo>
                  <a:pt x="1387452" y="4027089"/>
                </a:lnTo>
                <a:lnTo>
                  <a:pt x="1433543" y="4002647"/>
                </a:lnTo>
                <a:lnTo>
                  <a:pt x="1476753" y="3975331"/>
                </a:lnTo>
                <a:lnTo>
                  <a:pt x="1518522" y="3945138"/>
                </a:lnTo>
                <a:lnTo>
                  <a:pt x="1560292" y="3913508"/>
                </a:lnTo>
                <a:lnTo>
                  <a:pt x="1600621" y="3879002"/>
                </a:lnTo>
                <a:lnTo>
                  <a:pt x="1638070" y="3843059"/>
                </a:lnTo>
                <a:lnTo>
                  <a:pt x="4582104" y="907209"/>
                </a:lnTo>
                <a:lnTo>
                  <a:pt x="4697331" y="796504"/>
                </a:lnTo>
                <a:lnTo>
                  <a:pt x="4818319" y="694425"/>
                </a:lnTo>
                <a:lnTo>
                  <a:pt x="4942187" y="599535"/>
                </a:lnTo>
                <a:lnTo>
                  <a:pt x="5070376" y="510395"/>
                </a:lnTo>
                <a:lnTo>
                  <a:pt x="5201446" y="428444"/>
                </a:lnTo>
                <a:lnTo>
                  <a:pt x="5335397" y="355120"/>
                </a:lnTo>
                <a:lnTo>
                  <a:pt x="5472229" y="286109"/>
                </a:lnTo>
                <a:lnTo>
                  <a:pt x="5611941" y="225724"/>
                </a:lnTo>
                <a:lnTo>
                  <a:pt x="5754533" y="173966"/>
                </a:lnTo>
                <a:lnTo>
                  <a:pt x="5897126" y="127958"/>
                </a:lnTo>
                <a:lnTo>
                  <a:pt x="6042599" y="89140"/>
                </a:lnTo>
                <a:lnTo>
                  <a:pt x="6188073" y="57509"/>
                </a:lnTo>
                <a:lnTo>
                  <a:pt x="6337867" y="31630"/>
                </a:lnTo>
                <a:lnTo>
                  <a:pt x="6486221" y="14377"/>
                </a:lnTo>
                <a:lnTo>
                  <a:pt x="6636015" y="2876"/>
                </a:lnTo>
                <a:close/>
              </a:path>
            </a:pathLst>
          </a:custGeom>
          <a:solidFill>
            <a:srgbClr val="E611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2233318"/>
            <a:ext cx="3519714" cy="2522136"/>
          </a:xfrm>
        </p:spPr>
        <p:txBody>
          <a:bodyPr wrap="square" lIns="0" tIns="0" rIns="0" bIns="0">
            <a:normAutofit/>
          </a:bodyPr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grpSp>
        <p:nvGrpSpPr>
          <p:cNvPr id="6" name="Grupa 5"/>
          <p:cNvGrpSpPr/>
          <p:nvPr userDrawn="1"/>
        </p:nvGrpSpPr>
        <p:grpSpPr>
          <a:xfrm>
            <a:off x="431799" y="403225"/>
            <a:ext cx="2730501" cy="375251"/>
            <a:chOff x="2190750" y="-1104901"/>
            <a:chExt cx="1963738" cy="269875"/>
          </a:xfrm>
        </p:grpSpPr>
        <p:sp>
          <p:nvSpPr>
            <p:cNvPr id="7" name="Freeform 108"/>
            <p:cNvSpPr>
              <a:spLocks noEditPoints="1"/>
            </p:cNvSpPr>
            <p:nvPr/>
          </p:nvSpPr>
          <p:spPr bwMode="auto">
            <a:xfrm>
              <a:off x="2549525" y="-1012826"/>
              <a:ext cx="1604963" cy="177800"/>
            </a:xfrm>
            <a:custGeom>
              <a:avLst/>
              <a:gdLst>
                <a:gd name="T0" fmla="*/ 3028 w 3035"/>
                <a:gd name="T1" fmla="*/ 331 h 335"/>
                <a:gd name="T2" fmla="*/ 2749 w 3035"/>
                <a:gd name="T3" fmla="*/ 331 h 335"/>
                <a:gd name="T4" fmla="*/ 2662 w 3035"/>
                <a:gd name="T5" fmla="*/ 331 h 335"/>
                <a:gd name="T6" fmla="*/ 2675 w 3035"/>
                <a:gd name="T7" fmla="*/ 4 h 335"/>
                <a:gd name="T8" fmla="*/ 2486 w 3035"/>
                <a:gd name="T9" fmla="*/ 332 h 335"/>
                <a:gd name="T10" fmla="*/ 2467 w 3035"/>
                <a:gd name="T11" fmla="*/ 4 h 335"/>
                <a:gd name="T12" fmla="*/ 2238 w 3035"/>
                <a:gd name="T13" fmla="*/ 333 h 335"/>
                <a:gd name="T14" fmla="*/ 2386 w 3035"/>
                <a:gd name="T15" fmla="*/ 301 h 335"/>
                <a:gd name="T16" fmla="*/ 2404 w 3035"/>
                <a:gd name="T17" fmla="*/ 194 h 335"/>
                <a:gd name="T18" fmla="*/ 2301 w 3035"/>
                <a:gd name="T19" fmla="*/ 133 h 335"/>
                <a:gd name="T20" fmla="*/ 2250 w 3035"/>
                <a:gd name="T21" fmla="*/ 73 h 335"/>
                <a:gd name="T22" fmla="*/ 2335 w 3035"/>
                <a:gd name="T23" fmla="*/ 38 h 335"/>
                <a:gd name="T24" fmla="*/ 2359 w 3035"/>
                <a:gd name="T25" fmla="*/ 3 h 335"/>
                <a:gd name="T26" fmla="*/ 2226 w 3035"/>
                <a:gd name="T27" fmla="*/ 23 h 335"/>
                <a:gd name="T28" fmla="*/ 2200 w 3035"/>
                <a:gd name="T29" fmla="*/ 116 h 335"/>
                <a:gd name="T30" fmla="*/ 2306 w 3035"/>
                <a:gd name="T31" fmla="*/ 183 h 335"/>
                <a:gd name="T32" fmla="*/ 2358 w 3035"/>
                <a:gd name="T33" fmla="*/ 244 h 335"/>
                <a:gd name="T34" fmla="*/ 2295 w 3035"/>
                <a:gd name="T35" fmla="*/ 293 h 335"/>
                <a:gd name="T36" fmla="*/ 2144 w 3035"/>
                <a:gd name="T37" fmla="*/ 320 h 335"/>
                <a:gd name="T38" fmla="*/ 1969 w 3035"/>
                <a:gd name="T39" fmla="*/ 4 h 335"/>
                <a:gd name="T40" fmla="*/ 1676 w 3035"/>
                <a:gd name="T41" fmla="*/ 269 h 335"/>
                <a:gd name="T42" fmla="*/ 1649 w 3035"/>
                <a:gd name="T43" fmla="*/ 127 h 335"/>
                <a:gd name="T44" fmla="*/ 1731 w 3035"/>
                <a:gd name="T45" fmla="*/ 41 h 335"/>
                <a:gd name="T46" fmla="*/ 1832 w 3035"/>
                <a:gd name="T47" fmla="*/ 103 h 335"/>
                <a:gd name="T48" fmla="*/ 1822 w 3035"/>
                <a:gd name="T49" fmla="*/ 253 h 335"/>
                <a:gd name="T50" fmla="*/ 1780 w 3035"/>
                <a:gd name="T51" fmla="*/ 332 h 335"/>
                <a:gd name="T52" fmla="*/ 1892 w 3035"/>
                <a:gd name="T53" fmla="*/ 203 h 335"/>
                <a:gd name="T54" fmla="*/ 1837 w 3035"/>
                <a:gd name="T55" fmla="*/ 28 h 335"/>
                <a:gd name="T56" fmla="*/ 1649 w 3035"/>
                <a:gd name="T57" fmla="*/ 28 h 335"/>
                <a:gd name="T58" fmla="*/ 1593 w 3035"/>
                <a:gd name="T59" fmla="*/ 203 h 335"/>
                <a:gd name="T60" fmla="*/ 1707 w 3035"/>
                <a:gd name="T61" fmla="*/ 332 h 335"/>
                <a:gd name="T62" fmla="*/ 1450 w 3035"/>
                <a:gd name="T63" fmla="*/ 45 h 335"/>
                <a:gd name="T64" fmla="*/ 1492 w 3035"/>
                <a:gd name="T65" fmla="*/ 115 h 335"/>
                <a:gd name="T66" fmla="*/ 1423 w 3035"/>
                <a:gd name="T67" fmla="*/ 174 h 335"/>
                <a:gd name="T68" fmla="*/ 1363 w 3035"/>
                <a:gd name="T69" fmla="*/ 331 h 335"/>
                <a:gd name="T70" fmla="*/ 1481 w 3035"/>
                <a:gd name="T71" fmla="*/ 202 h 335"/>
                <a:gd name="T72" fmla="*/ 1542 w 3035"/>
                <a:gd name="T73" fmla="*/ 76 h 335"/>
                <a:gd name="T74" fmla="*/ 1434 w 3035"/>
                <a:gd name="T75" fmla="*/ 1 h 335"/>
                <a:gd name="T76" fmla="*/ 1107 w 3035"/>
                <a:gd name="T77" fmla="*/ 295 h 335"/>
                <a:gd name="T78" fmla="*/ 1015 w 3035"/>
                <a:gd name="T79" fmla="*/ 221 h 335"/>
                <a:gd name="T80" fmla="*/ 1034 w 3035"/>
                <a:gd name="T81" fmla="*/ 74 h 335"/>
                <a:gd name="T82" fmla="*/ 1150 w 3035"/>
                <a:gd name="T83" fmla="*/ 49 h 335"/>
                <a:gd name="T84" fmla="*/ 1205 w 3035"/>
                <a:gd name="T85" fmla="*/ 167 h 335"/>
                <a:gd name="T86" fmla="*/ 1150 w 3035"/>
                <a:gd name="T87" fmla="*/ 286 h 335"/>
                <a:gd name="T88" fmla="*/ 1212 w 3035"/>
                <a:gd name="T89" fmla="*/ 298 h 335"/>
                <a:gd name="T90" fmla="*/ 1254 w 3035"/>
                <a:gd name="T91" fmla="*/ 116 h 335"/>
                <a:gd name="T92" fmla="*/ 1127 w 3035"/>
                <a:gd name="T93" fmla="*/ 1 h 335"/>
                <a:gd name="T94" fmla="*/ 970 w 3035"/>
                <a:gd name="T95" fmla="*/ 85 h 335"/>
                <a:gd name="T96" fmla="*/ 984 w 3035"/>
                <a:gd name="T97" fmla="*/ 276 h 335"/>
                <a:gd name="T98" fmla="*/ 928 w 3035"/>
                <a:gd name="T99" fmla="*/ 325 h 335"/>
                <a:gd name="T100" fmla="*/ 853 w 3035"/>
                <a:gd name="T101" fmla="*/ 129 h 335"/>
                <a:gd name="T102" fmla="*/ 703 w 3035"/>
                <a:gd name="T103" fmla="*/ 191 h 335"/>
                <a:gd name="T104" fmla="*/ 735 w 3035"/>
                <a:gd name="T105" fmla="*/ 212 h 335"/>
                <a:gd name="T106" fmla="*/ 660 w 3035"/>
                <a:gd name="T107" fmla="*/ 331 h 335"/>
                <a:gd name="T108" fmla="*/ 380 w 3035"/>
                <a:gd name="T109" fmla="*/ 329 h 335"/>
                <a:gd name="T110" fmla="*/ 15 w 3035"/>
                <a:gd name="T111" fmla="*/ 5 h 335"/>
                <a:gd name="T112" fmla="*/ 272 w 3035"/>
                <a:gd name="T113" fmla="*/ 4 h 335"/>
                <a:gd name="T114" fmla="*/ 300 w 3035"/>
                <a:gd name="T115" fmla="*/ 332 h 335"/>
                <a:gd name="T116" fmla="*/ 41 w 3035"/>
                <a:gd name="T117" fmla="*/ 331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35" h="335">
                  <a:moveTo>
                    <a:pt x="2887" y="49"/>
                  </a:moveTo>
                  <a:lnTo>
                    <a:pt x="2942" y="215"/>
                  </a:lnTo>
                  <a:lnTo>
                    <a:pt x="2833" y="215"/>
                  </a:lnTo>
                  <a:lnTo>
                    <a:pt x="2887" y="49"/>
                  </a:lnTo>
                  <a:close/>
                  <a:moveTo>
                    <a:pt x="2981" y="329"/>
                  </a:moveTo>
                  <a:lnTo>
                    <a:pt x="2986" y="331"/>
                  </a:lnTo>
                  <a:lnTo>
                    <a:pt x="2994" y="331"/>
                  </a:lnTo>
                  <a:lnTo>
                    <a:pt x="3000" y="332"/>
                  </a:lnTo>
                  <a:lnTo>
                    <a:pt x="3007" y="332"/>
                  </a:lnTo>
                  <a:lnTo>
                    <a:pt x="3013" y="332"/>
                  </a:lnTo>
                  <a:lnTo>
                    <a:pt x="3021" y="331"/>
                  </a:lnTo>
                  <a:lnTo>
                    <a:pt x="3028" y="331"/>
                  </a:lnTo>
                  <a:lnTo>
                    <a:pt x="3035" y="329"/>
                  </a:lnTo>
                  <a:lnTo>
                    <a:pt x="2918" y="5"/>
                  </a:lnTo>
                  <a:lnTo>
                    <a:pt x="2911" y="4"/>
                  </a:lnTo>
                  <a:lnTo>
                    <a:pt x="2903" y="4"/>
                  </a:lnTo>
                  <a:lnTo>
                    <a:pt x="2896" y="4"/>
                  </a:lnTo>
                  <a:lnTo>
                    <a:pt x="2889" y="3"/>
                  </a:lnTo>
                  <a:lnTo>
                    <a:pt x="2882" y="4"/>
                  </a:lnTo>
                  <a:lnTo>
                    <a:pt x="2873" y="4"/>
                  </a:lnTo>
                  <a:lnTo>
                    <a:pt x="2866" y="4"/>
                  </a:lnTo>
                  <a:lnTo>
                    <a:pt x="2860" y="5"/>
                  </a:lnTo>
                  <a:lnTo>
                    <a:pt x="2743" y="329"/>
                  </a:lnTo>
                  <a:lnTo>
                    <a:pt x="2749" y="331"/>
                  </a:lnTo>
                  <a:lnTo>
                    <a:pt x="2754" y="331"/>
                  </a:lnTo>
                  <a:lnTo>
                    <a:pt x="2762" y="332"/>
                  </a:lnTo>
                  <a:lnTo>
                    <a:pt x="2768" y="332"/>
                  </a:lnTo>
                  <a:lnTo>
                    <a:pt x="2775" y="332"/>
                  </a:lnTo>
                  <a:lnTo>
                    <a:pt x="2781" y="331"/>
                  </a:lnTo>
                  <a:lnTo>
                    <a:pt x="2788" y="331"/>
                  </a:lnTo>
                  <a:lnTo>
                    <a:pt x="2794" y="329"/>
                  </a:lnTo>
                  <a:lnTo>
                    <a:pt x="2819" y="255"/>
                  </a:lnTo>
                  <a:lnTo>
                    <a:pt x="2956" y="255"/>
                  </a:lnTo>
                  <a:lnTo>
                    <a:pt x="2981" y="329"/>
                  </a:lnTo>
                  <a:close/>
                  <a:moveTo>
                    <a:pt x="2655" y="329"/>
                  </a:moveTo>
                  <a:lnTo>
                    <a:pt x="2662" y="331"/>
                  </a:lnTo>
                  <a:lnTo>
                    <a:pt x="2669" y="331"/>
                  </a:lnTo>
                  <a:lnTo>
                    <a:pt x="2676" y="332"/>
                  </a:lnTo>
                  <a:lnTo>
                    <a:pt x="2682" y="332"/>
                  </a:lnTo>
                  <a:lnTo>
                    <a:pt x="2689" y="332"/>
                  </a:lnTo>
                  <a:lnTo>
                    <a:pt x="2697" y="331"/>
                  </a:lnTo>
                  <a:lnTo>
                    <a:pt x="2704" y="331"/>
                  </a:lnTo>
                  <a:lnTo>
                    <a:pt x="2713" y="329"/>
                  </a:lnTo>
                  <a:lnTo>
                    <a:pt x="2585" y="161"/>
                  </a:lnTo>
                  <a:lnTo>
                    <a:pt x="2698" y="5"/>
                  </a:lnTo>
                  <a:lnTo>
                    <a:pt x="2690" y="4"/>
                  </a:lnTo>
                  <a:lnTo>
                    <a:pt x="2683" y="4"/>
                  </a:lnTo>
                  <a:lnTo>
                    <a:pt x="2675" y="4"/>
                  </a:lnTo>
                  <a:lnTo>
                    <a:pt x="2669" y="3"/>
                  </a:lnTo>
                  <a:lnTo>
                    <a:pt x="2662" y="4"/>
                  </a:lnTo>
                  <a:lnTo>
                    <a:pt x="2657" y="4"/>
                  </a:lnTo>
                  <a:lnTo>
                    <a:pt x="2649" y="4"/>
                  </a:lnTo>
                  <a:lnTo>
                    <a:pt x="2643" y="5"/>
                  </a:lnTo>
                  <a:lnTo>
                    <a:pt x="2527" y="165"/>
                  </a:lnTo>
                  <a:lnTo>
                    <a:pt x="2655" y="329"/>
                  </a:lnTo>
                  <a:close/>
                  <a:moveTo>
                    <a:pt x="2461" y="329"/>
                  </a:moveTo>
                  <a:lnTo>
                    <a:pt x="2467" y="331"/>
                  </a:lnTo>
                  <a:lnTo>
                    <a:pt x="2473" y="331"/>
                  </a:lnTo>
                  <a:lnTo>
                    <a:pt x="2480" y="332"/>
                  </a:lnTo>
                  <a:lnTo>
                    <a:pt x="2486" y="332"/>
                  </a:lnTo>
                  <a:lnTo>
                    <a:pt x="2493" y="332"/>
                  </a:lnTo>
                  <a:lnTo>
                    <a:pt x="2499" y="331"/>
                  </a:lnTo>
                  <a:lnTo>
                    <a:pt x="2506" y="331"/>
                  </a:lnTo>
                  <a:lnTo>
                    <a:pt x="2512" y="329"/>
                  </a:lnTo>
                  <a:lnTo>
                    <a:pt x="2512" y="5"/>
                  </a:lnTo>
                  <a:lnTo>
                    <a:pt x="2506" y="4"/>
                  </a:lnTo>
                  <a:lnTo>
                    <a:pt x="2499" y="4"/>
                  </a:lnTo>
                  <a:lnTo>
                    <a:pt x="2493" y="4"/>
                  </a:lnTo>
                  <a:lnTo>
                    <a:pt x="2486" y="3"/>
                  </a:lnTo>
                  <a:lnTo>
                    <a:pt x="2480" y="4"/>
                  </a:lnTo>
                  <a:lnTo>
                    <a:pt x="2473" y="4"/>
                  </a:lnTo>
                  <a:lnTo>
                    <a:pt x="2467" y="4"/>
                  </a:lnTo>
                  <a:lnTo>
                    <a:pt x="2461" y="5"/>
                  </a:lnTo>
                  <a:lnTo>
                    <a:pt x="2461" y="329"/>
                  </a:lnTo>
                  <a:close/>
                  <a:moveTo>
                    <a:pt x="2198" y="281"/>
                  </a:moveTo>
                  <a:lnTo>
                    <a:pt x="2194" y="291"/>
                  </a:lnTo>
                  <a:lnTo>
                    <a:pt x="2190" y="300"/>
                  </a:lnTo>
                  <a:lnTo>
                    <a:pt x="2187" y="311"/>
                  </a:lnTo>
                  <a:lnTo>
                    <a:pt x="2186" y="321"/>
                  </a:lnTo>
                  <a:lnTo>
                    <a:pt x="2196" y="324"/>
                  </a:lnTo>
                  <a:lnTo>
                    <a:pt x="2207" y="327"/>
                  </a:lnTo>
                  <a:lnTo>
                    <a:pt x="2216" y="329"/>
                  </a:lnTo>
                  <a:lnTo>
                    <a:pt x="2227" y="332"/>
                  </a:lnTo>
                  <a:lnTo>
                    <a:pt x="2238" y="333"/>
                  </a:lnTo>
                  <a:lnTo>
                    <a:pt x="2250" y="334"/>
                  </a:lnTo>
                  <a:lnTo>
                    <a:pt x="2264" y="335"/>
                  </a:lnTo>
                  <a:lnTo>
                    <a:pt x="2278" y="335"/>
                  </a:lnTo>
                  <a:lnTo>
                    <a:pt x="2294" y="335"/>
                  </a:lnTo>
                  <a:lnTo>
                    <a:pt x="2308" y="334"/>
                  </a:lnTo>
                  <a:lnTo>
                    <a:pt x="2322" y="332"/>
                  </a:lnTo>
                  <a:lnTo>
                    <a:pt x="2335" y="328"/>
                  </a:lnTo>
                  <a:lnTo>
                    <a:pt x="2347" y="325"/>
                  </a:lnTo>
                  <a:lnTo>
                    <a:pt x="2358" y="320"/>
                  </a:lnTo>
                  <a:lnTo>
                    <a:pt x="2369" y="314"/>
                  </a:lnTo>
                  <a:lnTo>
                    <a:pt x="2378" y="308"/>
                  </a:lnTo>
                  <a:lnTo>
                    <a:pt x="2386" y="301"/>
                  </a:lnTo>
                  <a:lnTo>
                    <a:pt x="2393" y="294"/>
                  </a:lnTo>
                  <a:lnTo>
                    <a:pt x="2400" y="285"/>
                  </a:lnTo>
                  <a:lnTo>
                    <a:pt x="2404" y="276"/>
                  </a:lnTo>
                  <a:lnTo>
                    <a:pt x="2409" y="267"/>
                  </a:lnTo>
                  <a:lnTo>
                    <a:pt x="2411" y="257"/>
                  </a:lnTo>
                  <a:lnTo>
                    <a:pt x="2413" y="246"/>
                  </a:lnTo>
                  <a:lnTo>
                    <a:pt x="2413" y="235"/>
                  </a:lnTo>
                  <a:lnTo>
                    <a:pt x="2413" y="226"/>
                  </a:lnTo>
                  <a:lnTo>
                    <a:pt x="2412" y="217"/>
                  </a:lnTo>
                  <a:lnTo>
                    <a:pt x="2410" y="208"/>
                  </a:lnTo>
                  <a:lnTo>
                    <a:pt x="2407" y="201"/>
                  </a:lnTo>
                  <a:lnTo>
                    <a:pt x="2404" y="194"/>
                  </a:lnTo>
                  <a:lnTo>
                    <a:pt x="2401" y="188"/>
                  </a:lnTo>
                  <a:lnTo>
                    <a:pt x="2396" y="181"/>
                  </a:lnTo>
                  <a:lnTo>
                    <a:pt x="2391" y="176"/>
                  </a:lnTo>
                  <a:lnTo>
                    <a:pt x="2385" y="170"/>
                  </a:lnTo>
                  <a:lnTo>
                    <a:pt x="2378" y="166"/>
                  </a:lnTo>
                  <a:lnTo>
                    <a:pt x="2372" y="162"/>
                  </a:lnTo>
                  <a:lnTo>
                    <a:pt x="2364" y="157"/>
                  </a:lnTo>
                  <a:lnTo>
                    <a:pt x="2357" y="153"/>
                  </a:lnTo>
                  <a:lnTo>
                    <a:pt x="2348" y="150"/>
                  </a:lnTo>
                  <a:lnTo>
                    <a:pt x="2338" y="146"/>
                  </a:lnTo>
                  <a:lnTo>
                    <a:pt x="2329" y="142"/>
                  </a:lnTo>
                  <a:lnTo>
                    <a:pt x="2301" y="133"/>
                  </a:lnTo>
                  <a:lnTo>
                    <a:pt x="2291" y="128"/>
                  </a:lnTo>
                  <a:lnTo>
                    <a:pt x="2281" y="124"/>
                  </a:lnTo>
                  <a:lnTo>
                    <a:pt x="2271" y="120"/>
                  </a:lnTo>
                  <a:lnTo>
                    <a:pt x="2264" y="114"/>
                  </a:lnTo>
                  <a:lnTo>
                    <a:pt x="2258" y="108"/>
                  </a:lnTo>
                  <a:lnTo>
                    <a:pt x="2253" y="101"/>
                  </a:lnTo>
                  <a:lnTo>
                    <a:pt x="2251" y="97"/>
                  </a:lnTo>
                  <a:lnTo>
                    <a:pt x="2250" y="93"/>
                  </a:lnTo>
                  <a:lnTo>
                    <a:pt x="2249" y="88"/>
                  </a:lnTo>
                  <a:lnTo>
                    <a:pt x="2249" y="84"/>
                  </a:lnTo>
                  <a:lnTo>
                    <a:pt x="2249" y="79"/>
                  </a:lnTo>
                  <a:lnTo>
                    <a:pt x="2250" y="73"/>
                  </a:lnTo>
                  <a:lnTo>
                    <a:pt x="2251" y="69"/>
                  </a:lnTo>
                  <a:lnTo>
                    <a:pt x="2253" y="64"/>
                  </a:lnTo>
                  <a:lnTo>
                    <a:pt x="2255" y="60"/>
                  </a:lnTo>
                  <a:lnTo>
                    <a:pt x="2258" y="56"/>
                  </a:lnTo>
                  <a:lnTo>
                    <a:pt x="2262" y="53"/>
                  </a:lnTo>
                  <a:lnTo>
                    <a:pt x="2266" y="49"/>
                  </a:lnTo>
                  <a:lnTo>
                    <a:pt x="2275" y="45"/>
                  </a:lnTo>
                  <a:lnTo>
                    <a:pt x="2287" y="41"/>
                  </a:lnTo>
                  <a:lnTo>
                    <a:pt x="2299" y="38"/>
                  </a:lnTo>
                  <a:lnTo>
                    <a:pt x="2315" y="38"/>
                  </a:lnTo>
                  <a:lnTo>
                    <a:pt x="2325" y="38"/>
                  </a:lnTo>
                  <a:lnTo>
                    <a:pt x="2335" y="38"/>
                  </a:lnTo>
                  <a:lnTo>
                    <a:pt x="2346" y="41"/>
                  </a:lnTo>
                  <a:lnTo>
                    <a:pt x="2355" y="42"/>
                  </a:lnTo>
                  <a:lnTo>
                    <a:pt x="2371" y="46"/>
                  </a:lnTo>
                  <a:lnTo>
                    <a:pt x="2386" y="49"/>
                  </a:lnTo>
                  <a:lnTo>
                    <a:pt x="2390" y="41"/>
                  </a:lnTo>
                  <a:lnTo>
                    <a:pt x="2392" y="31"/>
                  </a:lnTo>
                  <a:lnTo>
                    <a:pt x="2396" y="22"/>
                  </a:lnTo>
                  <a:lnTo>
                    <a:pt x="2397" y="13"/>
                  </a:lnTo>
                  <a:lnTo>
                    <a:pt x="2388" y="9"/>
                  </a:lnTo>
                  <a:lnTo>
                    <a:pt x="2379" y="7"/>
                  </a:lnTo>
                  <a:lnTo>
                    <a:pt x="2370" y="5"/>
                  </a:lnTo>
                  <a:lnTo>
                    <a:pt x="2359" y="3"/>
                  </a:lnTo>
                  <a:lnTo>
                    <a:pt x="2348" y="2"/>
                  </a:lnTo>
                  <a:lnTo>
                    <a:pt x="2336" y="1"/>
                  </a:lnTo>
                  <a:lnTo>
                    <a:pt x="2325" y="0"/>
                  </a:lnTo>
                  <a:lnTo>
                    <a:pt x="2314" y="0"/>
                  </a:lnTo>
                  <a:lnTo>
                    <a:pt x="2299" y="0"/>
                  </a:lnTo>
                  <a:lnTo>
                    <a:pt x="2287" y="1"/>
                  </a:lnTo>
                  <a:lnTo>
                    <a:pt x="2275" y="3"/>
                  </a:lnTo>
                  <a:lnTo>
                    <a:pt x="2264" y="6"/>
                  </a:lnTo>
                  <a:lnTo>
                    <a:pt x="2253" y="9"/>
                  </a:lnTo>
                  <a:lnTo>
                    <a:pt x="2243" y="13"/>
                  </a:lnTo>
                  <a:lnTo>
                    <a:pt x="2235" y="18"/>
                  </a:lnTo>
                  <a:lnTo>
                    <a:pt x="2226" y="23"/>
                  </a:lnTo>
                  <a:lnTo>
                    <a:pt x="2218" y="29"/>
                  </a:lnTo>
                  <a:lnTo>
                    <a:pt x="2213" y="35"/>
                  </a:lnTo>
                  <a:lnTo>
                    <a:pt x="2208" y="43"/>
                  </a:lnTo>
                  <a:lnTo>
                    <a:pt x="2203" y="50"/>
                  </a:lnTo>
                  <a:lnTo>
                    <a:pt x="2199" y="59"/>
                  </a:lnTo>
                  <a:lnTo>
                    <a:pt x="2197" y="68"/>
                  </a:lnTo>
                  <a:lnTo>
                    <a:pt x="2196" y="77"/>
                  </a:lnTo>
                  <a:lnTo>
                    <a:pt x="2195" y="87"/>
                  </a:lnTo>
                  <a:lnTo>
                    <a:pt x="2196" y="96"/>
                  </a:lnTo>
                  <a:lnTo>
                    <a:pt x="2197" y="103"/>
                  </a:lnTo>
                  <a:lnTo>
                    <a:pt x="2198" y="110"/>
                  </a:lnTo>
                  <a:lnTo>
                    <a:pt x="2200" y="116"/>
                  </a:lnTo>
                  <a:lnTo>
                    <a:pt x="2203" y="123"/>
                  </a:lnTo>
                  <a:lnTo>
                    <a:pt x="2207" y="128"/>
                  </a:lnTo>
                  <a:lnTo>
                    <a:pt x="2210" y="134"/>
                  </a:lnTo>
                  <a:lnTo>
                    <a:pt x="2214" y="139"/>
                  </a:lnTo>
                  <a:lnTo>
                    <a:pt x="2218" y="143"/>
                  </a:lnTo>
                  <a:lnTo>
                    <a:pt x="2224" y="148"/>
                  </a:lnTo>
                  <a:lnTo>
                    <a:pt x="2229" y="151"/>
                  </a:lnTo>
                  <a:lnTo>
                    <a:pt x="2235" y="154"/>
                  </a:lnTo>
                  <a:lnTo>
                    <a:pt x="2248" y="161"/>
                  </a:lnTo>
                  <a:lnTo>
                    <a:pt x="2262" y="167"/>
                  </a:lnTo>
                  <a:lnTo>
                    <a:pt x="2290" y="177"/>
                  </a:lnTo>
                  <a:lnTo>
                    <a:pt x="2306" y="183"/>
                  </a:lnTo>
                  <a:lnTo>
                    <a:pt x="2320" y="189"/>
                  </a:lnTo>
                  <a:lnTo>
                    <a:pt x="2331" y="194"/>
                  </a:lnTo>
                  <a:lnTo>
                    <a:pt x="2341" y="201"/>
                  </a:lnTo>
                  <a:lnTo>
                    <a:pt x="2345" y="204"/>
                  </a:lnTo>
                  <a:lnTo>
                    <a:pt x="2348" y="208"/>
                  </a:lnTo>
                  <a:lnTo>
                    <a:pt x="2351" y="212"/>
                  </a:lnTo>
                  <a:lnTo>
                    <a:pt x="2353" y="216"/>
                  </a:lnTo>
                  <a:lnTo>
                    <a:pt x="2356" y="221"/>
                  </a:lnTo>
                  <a:lnTo>
                    <a:pt x="2357" y="227"/>
                  </a:lnTo>
                  <a:lnTo>
                    <a:pt x="2358" y="232"/>
                  </a:lnTo>
                  <a:lnTo>
                    <a:pt x="2358" y="238"/>
                  </a:lnTo>
                  <a:lnTo>
                    <a:pt x="2358" y="244"/>
                  </a:lnTo>
                  <a:lnTo>
                    <a:pt x="2357" y="251"/>
                  </a:lnTo>
                  <a:lnTo>
                    <a:pt x="2355" y="256"/>
                  </a:lnTo>
                  <a:lnTo>
                    <a:pt x="2352" y="261"/>
                  </a:lnTo>
                  <a:lnTo>
                    <a:pt x="2350" y="266"/>
                  </a:lnTo>
                  <a:lnTo>
                    <a:pt x="2346" y="271"/>
                  </a:lnTo>
                  <a:lnTo>
                    <a:pt x="2343" y="275"/>
                  </a:lnTo>
                  <a:lnTo>
                    <a:pt x="2337" y="279"/>
                  </a:lnTo>
                  <a:lnTo>
                    <a:pt x="2332" y="283"/>
                  </a:lnTo>
                  <a:lnTo>
                    <a:pt x="2326" y="285"/>
                  </a:lnTo>
                  <a:lnTo>
                    <a:pt x="2319" y="288"/>
                  </a:lnTo>
                  <a:lnTo>
                    <a:pt x="2312" y="291"/>
                  </a:lnTo>
                  <a:lnTo>
                    <a:pt x="2295" y="293"/>
                  </a:lnTo>
                  <a:lnTo>
                    <a:pt x="2276" y="294"/>
                  </a:lnTo>
                  <a:lnTo>
                    <a:pt x="2264" y="294"/>
                  </a:lnTo>
                  <a:lnTo>
                    <a:pt x="2252" y="293"/>
                  </a:lnTo>
                  <a:lnTo>
                    <a:pt x="2241" y="292"/>
                  </a:lnTo>
                  <a:lnTo>
                    <a:pt x="2233" y="289"/>
                  </a:lnTo>
                  <a:lnTo>
                    <a:pt x="2223" y="287"/>
                  </a:lnTo>
                  <a:lnTo>
                    <a:pt x="2214" y="285"/>
                  </a:lnTo>
                  <a:lnTo>
                    <a:pt x="2206" y="283"/>
                  </a:lnTo>
                  <a:lnTo>
                    <a:pt x="2198" y="281"/>
                  </a:lnTo>
                  <a:close/>
                  <a:moveTo>
                    <a:pt x="1951" y="329"/>
                  </a:moveTo>
                  <a:lnTo>
                    <a:pt x="2143" y="329"/>
                  </a:lnTo>
                  <a:lnTo>
                    <a:pt x="2144" y="320"/>
                  </a:lnTo>
                  <a:lnTo>
                    <a:pt x="2144" y="309"/>
                  </a:lnTo>
                  <a:lnTo>
                    <a:pt x="2144" y="305"/>
                  </a:lnTo>
                  <a:lnTo>
                    <a:pt x="2144" y="299"/>
                  </a:lnTo>
                  <a:lnTo>
                    <a:pt x="2143" y="294"/>
                  </a:lnTo>
                  <a:lnTo>
                    <a:pt x="2143" y="289"/>
                  </a:lnTo>
                  <a:lnTo>
                    <a:pt x="2001" y="289"/>
                  </a:lnTo>
                  <a:lnTo>
                    <a:pt x="2001" y="5"/>
                  </a:lnTo>
                  <a:lnTo>
                    <a:pt x="1995" y="4"/>
                  </a:lnTo>
                  <a:lnTo>
                    <a:pt x="1988" y="4"/>
                  </a:lnTo>
                  <a:lnTo>
                    <a:pt x="1982" y="4"/>
                  </a:lnTo>
                  <a:lnTo>
                    <a:pt x="1975" y="3"/>
                  </a:lnTo>
                  <a:lnTo>
                    <a:pt x="1969" y="4"/>
                  </a:lnTo>
                  <a:lnTo>
                    <a:pt x="1963" y="4"/>
                  </a:lnTo>
                  <a:lnTo>
                    <a:pt x="1956" y="4"/>
                  </a:lnTo>
                  <a:lnTo>
                    <a:pt x="1951" y="5"/>
                  </a:lnTo>
                  <a:lnTo>
                    <a:pt x="1951" y="329"/>
                  </a:lnTo>
                  <a:close/>
                  <a:moveTo>
                    <a:pt x="1743" y="295"/>
                  </a:moveTo>
                  <a:lnTo>
                    <a:pt x="1731" y="295"/>
                  </a:lnTo>
                  <a:lnTo>
                    <a:pt x="1720" y="293"/>
                  </a:lnTo>
                  <a:lnTo>
                    <a:pt x="1710" y="291"/>
                  </a:lnTo>
                  <a:lnTo>
                    <a:pt x="1700" y="286"/>
                  </a:lnTo>
                  <a:lnTo>
                    <a:pt x="1691" y="282"/>
                  </a:lnTo>
                  <a:lnTo>
                    <a:pt x="1683" y="275"/>
                  </a:lnTo>
                  <a:lnTo>
                    <a:pt x="1676" y="269"/>
                  </a:lnTo>
                  <a:lnTo>
                    <a:pt x="1670" y="261"/>
                  </a:lnTo>
                  <a:lnTo>
                    <a:pt x="1664" y="253"/>
                  </a:lnTo>
                  <a:lnTo>
                    <a:pt x="1659" y="243"/>
                  </a:lnTo>
                  <a:lnTo>
                    <a:pt x="1655" y="232"/>
                  </a:lnTo>
                  <a:lnTo>
                    <a:pt x="1651" y="221"/>
                  </a:lnTo>
                  <a:lnTo>
                    <a:pt x="1649" y="208"/>
                  </a:lnTo>
                  <a:lnTo>
                    <a:pt x="1647" y="195"/>
                  </a:lnTo>
                  <a:lnTo>
                    <a:pt x="1646" y="182"/>
                  </a:lnTo>
                  <a:lnTo>
                    <a:pt x="1646" y="167"/>
                  </a:lnTo>
                  <a:lnTo>
                    <a:pt x="1646" y="153"/>
                  </a:lnTo>
                  <a:lnTo>
                    <a:pt x="1647" y="140"/>
                  </a:lnTo>
                  <a:lnTo>
                    <a:pt x="1649" y="127"/>
                  </a:lnTo>
                  <a:lnTo>
                    <a:pt x="1651" y="114"/>
                  </a:lnTo>
                  <a:lnTo>
                    <a:pt x="1655" y="103"/>
                  </a:lnTo>
                  <a:lnTo>
                    <a:pt x="1659" y="93"/>
                  </a:lnTo>
                  <a:lnTo>
                    <a:pt x="1664" y="83"/>
                  </a:lnTo>
                  <a:lnTo>
                    <a:pt x="1670" y="74"/>
                  </a:lnTo>
                  <a:lnTo>
                    <a:pt x="1676" y="67"/>
                  </a:lnTo>
                  <a:lnTo>
                    <a:pt x="1683" y="60"/>
                  </a:lnTo>
                  <a:lnTo>
                    <a:pt x="1691" y="54"/>
                  </a:lnTo>
                  <a:lnTo>
                    <a:pt x="1700" y="49"/>
                  </a:lnTo>
                  <a:lnTo>
                    <a:pt x="1710" y="45"/>
                  </a:lnTo>
                  <a:lnTo>
                    <a:pt x="1720" y="43"/>
                  </a:lnTo>
                  <a:lnTo>
                    <a:pt x="1731" y="41"/>
                  </a:lnTo>
                  <a:lnTo>
                    <a:pt x="1743" y="41"/>
                  </a:lnTo>
                  <a:lnTo>
                    <a:pt x="1755" y="41"/>
                  </a:lnTo>
                  <a:lnTo>
                    <a:pt x="1767" y="43"/>
                  </a:lnTo>
                  <a:lnTo>
                    <a:pt x="1777" y="45"/>
                  </a:lnTo>
                  <a:lnTo>
                    <a:pt x="1786" y="49"/>
                  </a:lnTo>
                  <a:lnTo>
                    <a:pt x="1795" y="54"/>
                  </a:lnTo>
                  <a:lnTo>
                    <a:pt x="1804" y="60"/>
                  </a:lnTo>
                  <a:lnTo>
                    <a:pt x="1810" y="67"/>
                  </a:lnTo>
                  <a:lnTo>
                    <a:pt x="1817" y="74"/>
                  </a:lnTo>
                  <a:lnTo>
                    <a:pt x="1822" y="83"/>
                  </a:lnTo>
                  <a:lnTo>
                    <a:pt x="1828" y="93"/>
                  </a:lnTo>
                  <a:lnTo>
                    <a:pt x="1832" y="103"/>
                  </a:lnTo>
                  <a:lnTo>
                    <a:pt x="1835" y="114"/>
                  </a:lnTo>
                  <a:lnTo>
                    <a:pt x="1837" y="127"/>
                  </a:lnTo>
                  <a:lnTo>
                    <a:pt x="1839" y="140"/>
                  </a:lnTo>
                  <a:lnTo>
                    <a:pt x="1840" y="153"/>
                  </a:lnTo>
                  <a:lnTo>
                    <a:pt x="1840" y="167"/>
                  </a:lnTo>
                  <a:lnTo>
                    <a:pt x="1840" y="182"/>
                  </a:lnTo>
                  <a:lnTo>
                    <a:pt x="1839" y="195"/>
                  </a:lnTo>
                  <a:lnTo>
                    <a:pt x="1837" y="208"/>
                  </a:lnTo>
                  <a:lnTo>
                    <a:pt x="1835" y="221"/>
                  </a:lnTo>
                  <a:lnTo>
                    <a:pt x="1832" y="232"/>
                  </a:lnTo>
                  <a:lnTo>
                    <a:pt x="1828" y="243"/>
                  </a:lnTo>
                  <a:lnTo>
                    <a:pt x="1822" y="253"/>
                  </a:lnTo>
                  <a:lnTo>
                    <a:pt x="1817" y="261"/>
                  </a:lnTo>
                  <a:lnTo>
                    <a:pt x="1810" y="269"/>
                  </a:lnTo>
                  <a:lnTo>
                    <a:pt x="1804" y="275"/>
                  </a:lnTo>
                  <a:lnTo>
                    <a:pt x="1795" y="282"/>
                  </a:lnTo>
                  <a:lnTo>
                    <a:pt x="1786" y="286"/>
                  </a:lnTo>
                  <a:lnTo>
                    <a:pt x="1777" y="291"/>
                  </a:lnTo>
                  <a:lnTo>
                    <a:pt x="1767" y="293"/>
                  </a:lnTo>
                  <a:lnTo>
                    <a:pt x="1755" y="295"/>
                  </a:lnTo>
                  <a:lnTo>
                    <a:pt x="1743" y="295"/>
                  </a:lnTo>
                  <a:close/>
                  <a:moveTo>
                    <a:pt x="1743" y="335"/>
                  </a:moveTo>
                  <a:lnTo>
                    <a:pt x="1762" y="334"/>
                  </a:lnTo>
                  <a:lnTo>
                    <a:pt x="1780" y="332"/>
                  </a:lnTo>
                  <a:lnTo>
                    <a:pt x="1796" y="328"/>
                  </a:lnTo>
                  <a:lnTo>
                    <a:pt x="1811" y="323"/>
                  </a:lnTo>
                  <a:lnTo>
                    <a:pt x="1824" y="315"/>
                  </a:lnTo>
                  <a:lnTo>
                    <a:pt x="1837" y="308"/>
                  </a:lnTo>
                  <a:lnTo>
                    <a:pt x="1848" y="298"/>
                  </a:lnTo>
                  <a:lnTo>
                    <a:pt x="1858" y="288"/>
                  </a:lnTo>
                  <a:lnTo>
                    <a:pt x="1866" y="276"/>
                  </a:lnTo>
                  <a:lnTo>
                    <a:pt x="1874" y="264"/>
                  </a:lnTo>
                  <a:lnTo>
                    <a:pt x="1880" y="249"/>
                  </a:lnTo>
                  <a:lnTo>
                    <a:pt x="1886" y="235"/>
                  </a:lnTo>
                  <a:lnTo>
                    <a:pt x="1890" y="219"/>
                  </a:lnTo>
                  <a:lnTo>
                    <a:pt x="1892" y="203"/>
                  </a:lnTo>
                  <a:lnTo>
                    <a:pt x="1894" y="186"/>
                  </a:lnTo>
                  <a:lnTo>
                    <a:pt x="1894" y="167"/>
                  </a:lnTo>
                  <a:lnTo>
                    <a:pt x="1894" y="150"/>
                  </a:lnTo>
                  <a:lnTo>
                    <a:pt x="1892" y="133"/>
                  </a:lnTo>
                  <a:lnTo>
                    <a:pt x="1890" y="116"/>
                  </a:lnTo>
                  <a:lnTo>
                    <a:pt x="1886" y="100"/>
                  </a:lnTo>
                  <a:lnTo>
                    <a:pt x="1880" y="85"/>
                  </a:lnTo>
                  <a:lnTo>
                    <a:pt x="1874" y="72"/>
                  </a:lnTo>
                  <a:lnTo>
                    <a:pt x="1866" y="59"/>
                  </a:lnTo>
                  <a:lnTo>
                    <a:pt x="1858" y="47"/>
                  </a:lnTo>
                  <a:lnTo>
                    <a:pt x="1848" y="36"/>
                  </a:lnTo>
                  <a:lnTo>
                    <a:pt x="1837" y="28"/>
                  </a:lnTo>
                  <a:lnTo>
                    <a:pt x="1824" y="19"/>
                  </a:lnTo>
                  <a:lnTo>
                    <a:pt x="1811" y="13"/>
                  </a:lnTo>
                  <a:lnTo>
                    <a:pt x="1796" y="7"/>
                  </a:lnTo>
                  <a:lnTo>
                    <a:pt x="1780" y="3"/>
                  </a:lnTo>
                  <a:lnTo>
                    <a:pt x="1762" y="1"/>
                  </a:lnTo>
                  <a:lnTo>
                    <a:pt x="1743" y="0"/>
                  </a:lnTo>
                  <a:lnTo>
                    <a:pt x="1725" y="1"/>
                  </a:lnTo>
                  <a:lnTo>
                    <a:pt x="1707" y="3"/>
                  </a:lnTo>
                  <a:lnTo>
                    <a:pt x="1690" y="7"/>
                  </a:lnTo>
                  <a:lnTo>
                    <a:pt x="1675" y="13"/>
                  </a:lnTo>
                  <a:lnTo>
                    <a:pt x="1662" y="19"/>
                  </a:lnTo>
                  <a:lnTo>
                    <a:pt x="1649" y="28"/>
                  </a:lnTo>
                  <a:lnTo>
                    <a:pt x="1639" y="36"/>
                  </a:lnTo>
                  <a:lnTo>
                    <a:pt x="1629" y="47"/>
                  </a:lnTo>
                  <a:lnTo>
                    <a:pt x="1619" y="59"/>
                  </a:lnTo>
                  <a:lnTo>
                    <a:pt x="1612" y="72"/>
                  </a:lnTo>
                  <a:lnTo>
                    <a:pt x="1605" y="85"/>
                  </a:lnTo>
                  <a:lnTo>
                    <a:pt x="1601" y="100"/>
                  </a:lnTo>
                  <a:lnTo>
                    <a:pt x="1596" y="116"/>
                  </a:lnTo>
                  <a:lnTo>
                    <a:pt x="1593" y="133"/>
                  </a:lnTo>
                  <a:lnTo>
                    <a:pt x="1592" y="150"/>
                  </a:lnTo>
                  <a:lnTo>
                    <a:pt x="1591" y="167"/>
                  </a:lnTo>
                  <a:lnTo>
                    <a:pt x="1592" y="186"/>
                  </a:lnTo>
                  <a:lnTo>
                    <a:pt x="1593" y="203"/>
                  </a:lnTo>
                  <a:lnTo>
                    <a:pt x="1596" y="219"/>
                  </a:lnTo>
                  <a:lnTo>
                    <a:pt x="1601" y="235"/>
                  </a:lnTo>
                  <a:lnTo>
                    <a:pt x="1605" y="249"/>
                  </a:lnTo>
                  <a:lnTo>
                    <a:pt x="1612" y="264"/>
                  </a:lnTo>
                  <a:lnTo>
                    <a:pt x="1619" y="276"/>
                  </a:lnTo>
                  <a:lnTo>
                    <a:pt x="1629" y="288"/>
                  </a:lnTo>
                  <a:lnTo>
                    <a:pt x="1639" y="298"/>
                  </a:lnTo>
                  <a:lnTo>
                    <a:pt x="1649" y="308"/>
                  </a:lnTo>
                  <a:lnTo>
                    <a:pt x="1662" y="315"/>
                  </a:lnTo>
                  <a:lnTo>
                    <a:pt x="1675" y="323"/>
                  </a:lnTo>
                  <a:lnTo>
                    <a:pt x="1690" y="328"/>
                  </a:lnTo>
                  <a:lnTo>
                    <a:pt x="1707" y="332"/>
                  </a:lnTo>
                  <a:lnTo>
                    <a:pt x="1725" y="334"/>
                  </a:lnTo>
                  <a:lnTo>
                    <a:pt x="1743" y="335"/>
                  </a:lnTo>
                  <a:close/>
                  <a:moveTo>
                    <a:pt x="1375" y="41"/>
                  </a:moveTo>
                  <a:lnTo>
                    <a:pt x="1383" y="41"/>
                  </a:lnTo>
                  <a:lnTo>
                    <a:pt x="1391" y="40"/>
                  </a:lnTo>
                  <a:lnTo>
                    <a:pt x="1399" y="40"/>
                  </a:lnTo>
                  <a:lnTo>
                    <a:pt x="1408" y="40"/>
                  </a:lnTo>
                  <a:lnTo>
                    <a:pt x="1417" y="40"/>
                  </a:lnTo>
                  <a:lnTo>
                    <a:pt x="1426" y="41"/>
                  </a:lnTo>
                  <a:lnTo>
                    <a:pt x="1433" y="42"/>
                  </a:lnTo>
                  <a:lnTo>
                    <a:pt x="1442" y="43"/>
                  </a:lnTo>
                  <a:lnTo>
                    <a:pt x="1450" y="45"/>
                  </a:lnTo>
                  <a:lnTo>
                    <a:pt x="1456" y="47"/>
                  </a:lnTo>
                  <a:lnTo>
                    <a:pt x="1462" y="50"/>
                  </a:lnTo>
                  <a:lnTo>
                    <a:pt x="1468" y="54"/>
                  </a:lnTo>
                  <a:lnTo>
                    <a:pt x="1473" y="58"/>
                  </a:lnTo>
                  <a:lnTo>
                    <a:pt x="1478" y="62"/>
                  </a:lnTo>
                  <a:lnTo>
                    <a:pt x="1482" y="68"/>
                  </a:lnTo>
                  <a:lnTo>
                    <a:pt x="1485" y="74"/>
                  </a:lnTo>
                  <a:lnTo>
                    <a:pt x="1488" y="81"/>
                  </a:lnTo>
                  <a:lnTo>
                    <a:pt x="1491" y="88"/>
                  </a:lnTo>
                  <a:lnTo>
                    <a:pt x="1492" y="96"/>
                  </a:lnTo>
                  <a:lnTo>
                    <a:pt x="1492" y="104"/>
                  </a:lnTo>
                  <a:lnTo>
                    <a:pt x="1492" y="115"/>
                  </a:lnTo>
                  <a:lnTo>
                    <a:pt x="1489" y="124"/>
                  </a:lnTo>
                  <a:lnTo>
                    <a:pt x="1487" y="133"/>
                  </a:lnTo>
                  <a:lnTo>
                    <a:pt x="1484" y="139"/>
                  </a:lnTo>
                  <a:lnTo>
                    <a:pt x="1481" y="146"/>
                  </a:lnTo>
                  <a:lnTo>
                    <a:pt x="1475" y="151"/>
                  </a:lnTo>
                  <a:lnTo>
                    <a:pt x="1471" y="156"/>
                  </a:lnTo>
                  <a:lnTo>
                    <a:pt x="1465" y="161"/>
                  </a:lnTo>
                  <a:lnTo>
                    <a:pt x="1459" y="164"/>
                  </a:lnTo>
                  <a:lnTo>
                    <a:pt x="1453" y="167"/>
                  </a:lnTo>
                  <a:lnTo>
                    <a:pt x="1445" y="169"/>
                  </a:lnTo>
                  <a:lnTo>
                    <a:pt x="1438" y="172"/>
                  </a:lnTo>
                  <a:lnTo>
                    <a:pt x="1423" y="174"/>
                  </a:lnTo>
                  <a:lnTo>
                    <a:pt x="1407" y="174"/>
                  </a:lnTo>
                  <a:lnTo>
                    <a:pt x="1397" y="174"/>
                  </a:lnTo>
                  <a:lnTo>
                    <a:pt x="1389" y="174"/>
                  </a:lnTo>
                  <a:lnTo>
                    <a:pt x="1383" y="173"/>
                  </a:lnTo>
                  <a:lnTo>
                    <a:pt x="1375" y="173"/>
                  </a:lnTo>
                  <a:lnTo>
                    <a:pt x="1375" y="41"/>
                  </a:lnTo>
                  <a:close/>
                  <a:moveTo>
                    <a:pt x="1324" y="329"/>
                  </a:moveTo>
                  <a:lnTo>
                    <a:pt x="1331" y="331"/>
                  </a:lnTo>
                  <a:lnTo>
                    <a:pt x="1337" y="331"/>
                  </a:lnTo>
                  <a:lnTo>
                    <a:pt x="1344" y="331"/>
                  </a:lnTo>
                  <a:lnTo>
                    <a:pt x="1350" y="331"/>
                  </a:lnTo>
                  <a:lnTo>
                    <a:pt x="1363" y="331"/>
                  </a:lnTo>
                  <a:lnTo>
                    <a:pt x="1375" y="329"/>
                  </a:lnTo>
                  <a:lnTo>
                    <a:pt x="1375" y="213"/>
                  </a:lnTo>
                  <a:lnTo>
                    <a:pt x="1384" y="213"/>
                  </a:lnTo>
                  <a:lnTo>
                    <a:pt x="1391" y="214"/>
                  </a:lnTo>
                  <a:lnTo>
                    <a:pt x="1399" y="214"/>
                  </a:lnTo>
                  <a:lnTo>
                    <a:pt x="1408" y="214"/>
                  </a:lnTo>
                  <a:lnTo>
                    <a:pt x="1420" y="214"/>
                  </a:lnTo>
                  <a:lnTo>
                    <a:pt x="1433" y="213"/>
                  </a:lnTo>
                  <a:lnTo>
                    <a:pt x="1446" y="210"/>
                  </a:lnTo>
                  <a:lnTo>
                    <a:pt x="1458" y="208"/>
                  </a:lnTo>
                  <a:lnTo>
                    <a:pt x="1470" y="205"/>
                  </a:lnTo>
                  <a:lnTo>
                    <a:pt x="1481" y="202"/>
                  </a:lnTo>
                  <a:lnTo>
                    <a:pt x="1492" y="196"/>
                  </a:lnTo>
                  <a:lnTo>
                    <a:pt x="1501" y="191"/>
                  </a:lnTo>
                  <a:lnTo>
                    <a:pt x="1511" y="183"/>
                  </a:lnTo>
                  <a:lnTo>
                    <a:pt x="1520" y="176"/>
                  </a:lnTo>
                  <a:lnTo>
                    <a:pt x="1526" y="167"/>
                  </a:lnTo>
                  <a:lnTo>
                    <a:pt x="1533" y="157"/>
                  </a:lnTo>
                  <a:lnTo>
                    <a:pt x="1538" y="146"/>
                  </a:lnTo>
                  <a:lnTo>
                    <a:pt x="1541" y="134"/>
                  </a:lnTo>
                  <a:lnTo>
                    <a:pt x="1543" y="120"/>
                  </a:lnTo>
                  <a:lnTo>
                    <a:pt x="1545" y="104"/>
                  </a:lnTo>
                  <a:lnTo>
                    <a:pt x="1543" y="90"/>
                  </a:lnTo>
                  <a:lnTo>
                    <a:pt x="1542" y="76"/>
                  </a:lnTo>
                  <a:lnTo>
                    <a:pt x="1538" y="64"/>
                  </a:lnTo>
                  <a:lnTo>
                    <a:pt x="1534" y="54"/>
                  </a:lnTo>
                  <a:lnTo>
                    <a:pt x="1527" y="45"/>
                  </a:lnTo>
                  <a:lnTo>
                    <a:pt x="1521" y="36"/>
                  </a:lnTo>
                  <a:lnTo>
                    <a:pt x="1513" y="29"/>
                  </a:lnTo>
                  <a:lnTo>
                    <a:pt x="1504" y="22"/>
                  </a:lnTo>
                  <a:lnTo>
                    <a:pt x="1494" y="16"/>
                  </a:lnTo>
                  <a:lnTo>
                    <a:pt x="1484" y="11"/>
                  </a:lnTo>
                  <a:lnTo>
                    <a:pt x="1472" y="7"/>
                  </a:lnTo>
                  <a:lnTo>
                    <a:pt x="1460" y="5"/>
                  </a:lnTo>
                  <a:lnTo>
                    <a:pt x="1447" y="3"/>
                  </a:lnTo>
                  <a:lnTo>
                    <a:pt x="1434" y="1"/>
                  </a:lnTo>
                  <a:lnTo>
                    <a:pt x="1421" y="0"/>
                  </a:lnTo>
                  <a:lnTo>
                    <a:pt x="1408" y="0"/>
                  </a:lnTo>
                  <a:lnTo>
                    <a:pt x="1398" y="0"/>
                  </a:lnTo>
                  <a:lnTo>
                    <a:pt x="1386" y="1"/>
                  </a:lnTo>
                  <a:lnTo>
                    <a:pt x="1375" y="1"/>
                  </a:lnTo>
                  <a:lnTo>
                    <a:pt x="1364" y="2"/>
                  </a:lnTo>
                  <a:lnTo>
                    <a:pt x="1352" y="2"/>
                  </a:lnTo>
                  <a:lnTo>
                    <a:pt x="1343" y="3"/>
                  </a:lnTo>
                  <a:lnTo>
                    <a:pt x="1333" y="4"/>
                  </a:lnTo>
                  <a:lnTo>
                    <a:pt x="1324" y="5"/>
                  </a:lnTo>
                  <a:lnTo>
                    <a:pt x="1324" y="329"/>
                  </a:lnTo>
                  <a:close/>
                  <a:moveTo>
                    <a:pt x="1107" y="295"/>
                  </a:moveTo>
                  <a:lnTo>
                    <a:pt x="1095" y="295"/>
                  </a:lnTo>
                  <a:lnTo>
                    <a:pt x="1084" y="293"/>
                  </a:lnTo>
                  <a:lnTo>
                    <a:pt x="1074" y="291"/>
                  </a:lnTo>
                  <a:lnTo>
                    <a:pt x="1064" y="286"/>
                  </a:lnTo>
                  <a:lnTo>
                    <a:pt x="1055" y="282"/>
                  </a:lnTo>
                  <a:lnTo>
                    <a:pt x="1048" y="275"/>
                  </a:lnTo>
                  <a:lnTo>
                    <a:pt x="1040" y="269"/>
                  </a:lnTo>
                  <a:lnTo>
                    <a:pt x="1034" y="261"/>
                  </a:lnTo>
                  <a:lnTo>
                    <a:pt x="1028" y="253"/>
                  </a:lnTo>
                  <a:lnTo>
                    <a:pt x="1023" y="243"/>
                  </a:lnTo>
                  <a:lnTo>
                    <a:pt x="1020" y="232"/>
                  </a:lnTo>
                  <a:lnTo>
                    <a:pt x="1015" y="221"/>
                  </a:lnTo>
                  <a:lnTo>
                    <a:pt x="1013" y="208"/>
                  </a:lnTo>
                  <a:lnTo>
                    <a:pt x="1011" y="195"/>
                  </a:lnTo>
                  <a:lnTo>
                    <a:pt x="1010" y="182"/>
                  </a:lnTo>
                  <a:lnTo>
                    <a:pt x="1010" y="167"/>
                  </a:lnTo>
                  <a:lnTo>
                    <a:pt x="1010" y="153"/>
                  </a:lnTo>
                  <a:lnTo>
                    <a:pt x="1011" y="140"/>
                  </a:lnTo>
                  <a:lnTo>
                    <a:pt x="1013" y="127"/>
                  </a:lnTo>
                  <a:lnTo>
                    <a:pt x="1015" y="114"/>
                  </a:lnTo>
                  <a:lnTo>
                    <a:pt x="1020" y="103"/>
                  </a:lnTo>
                  <a:lnTo>
                    <a:pt x="1023" y="93"/>
                  </a:lnTo>
                  <a:lnTo>
                    <a:pt x="1028" y="83"/>
                  </a:lnTo>
                  <a:lnTo>
                    <a:pt x="1034" y="74"/>
                  </a:lnTo>
                  <a:lnTo>
                    <a:pt x="1040" y="67"/>
                  </a:lnTo>
                  <a:lnTo>
                    <a:pt x="1048" y="60"/>
                  </a:lnTo>
                  <a:lnTo>
                    <a:pt x="1055" y="54"/>
                  </a:lnTo>
                  <a:lnTo>
                    <a:pt x="1064" y="49"/>
                  </a:lnTo>
                  <a:lnTo>
                    <a:pt x="1074" y="45"/>
                  </a:lnTo>
                  <a:lnTo>
                    <a:pt x="1084" y="43"/>
                  </a:lnTo>
                  <a:lnTo>
                    <a:pt x="1095" y="41"/>
                  </a:lnTo>
                  <a:lnTo>
                    <a:pt x="1107" y="41"/>
                  </a:lnTo>
                  <a:lnTo>
                    <a:pt x="1119" y="41"/>
                  </a:lnTo>
                  <a:lnTo>
                    <a:pt x="1131" y="43"/>
                  </a:lnTo>
                  <a:lnTo>
                    <a:pt x="1141" y="45"/>
                  </a:lnTo>
                  <a:lnTo>
                    <a:pt x="1150" y="49"/>
                  </a:lnTo>
                  <a:lnTo>
                    <a:pt x="1159" y="54"/>
                  </a:lnTo>
                  <a:lnTo>
                    <a:pt x="1168" y="60"/>
                  </a:lnTo>
                  <a:lnTo>
                    <a:pt x="1174" y="67"/>
                  </a:lnTo>
                  <a:lnTo>
                    <a:pt x="1181" y="74"/>
                  </a:lnTo>
                  <a:lnTo>
                    <a:pt x="1187" y="83"/>
                  </a:lnTo>
                  <a:lnTo>
                    <a:pt x="1191" y="93"/>
                  </a:lnTo>
                  <a:lnTo>
                    <a:pt x="1196" y="103"/>
                  </a:lnTo>
                  <a:lnTo>
                    <a:pt x="1199" y="114"/>
                  </a:lnTo>
                  <a:lnTo>
                    <a:pt x="1202" y="127"/>
                  </a:lnTo>
                  <a:lnTo>
                    <a:pt x="1203" y="140"/>
                  </a:lnTo>
                  <a:lnTo>
                    <a:pt x="1204" y="153"/>
                  </a:lnTo>
                  <a:lnTo>
                    <a:pt x="1205" y="167"/>
                  </a:lnTo>
                  <a:lnTo>
                    <a:pt x="1204" y="182"/>
                  </a:lnTo>
                  <a:lnTo>
                    <a:pt x="1203" y="195"/>
                  </a:lnTo>
                  <a:lnTo>
                    <a:pt x="1202" y="208"/>
                  </a:lnTo>
                  <a:lnTo>
                    <a:pt x="1199" y="221"/>
                  </a:lnTo>
                  <a:lnTo>
                    <a:pt x="1196" y="232"/>
                  </a:lnTo>
                  <a:lnTo>
                    <a:pt x="1191" y="243"/>
                  </a:lnTo>
                  <a:lnTo>
                    <a:pt x="1187" y="253"/>
                  </a:lnTo>
                  <a:lnTo>
                    <a:pt x="1181" y="261"/>
                  </a:lnTo>
                  <a:lnTo>
                    <a:pt x="1174" y="269"/>
                  </a:lnTo>
                  <a:lnTo>
                    <a:pt x="1168" y="275"/>
                  </a:lnTo>
                  <a:lnTo>
                    <a:pt x="1159" y="282"/>
                  </a:lnTo>
                  <a:lnTo>
                    <a:pt x="1150" y="286"/>
                  </a:lnTo>
                  <a:lnTo>
                    <a:pt x="1141" y="291"/>
                  </a:lnTo>
                  <a:lnTo>
                    <a:pt x="1131" y="293"/>
                  </a:lnTo>
                  <a:lnTo>
                    <a:pt x="1119" y="295"/>
                  </a:lnTo>
                  <a:lnTo>
                    <a:pt x="1107" y="295"/>
                  </a:lnTo>
                  <a:close/>
                  <a:moveTo>
                    <a:pt x="1107" y="335"/>
                  </a:moveTo>
                  <a:lnTo>
                    <a:pt x="1127" y="334"/>
                  </a:lnTo>
                  <a:lnTo>
                    <a:pt x="1144" y="332"/>
                  </a:lnTo>
                  <a:lnTo>
                    <a:pt x="1160" y="328"/>
                  </a:lnTo>
                  <a:lnTo>
                    <a:pt x="1175" y="323"/>
                  </a:lnTo>
                  <a:lnTo>
                    <a:pt x="1188" y="315"/>
                  </a:lnTo>
                  <a:lnTo>
                    <a:pt x="1201" y="308"/>
                  </a:lnTo>
                  <a:lnTo>
                    <a:pt x="1212" y="298"/>
                  </a:lnTo>
                  <a:lnTo>
                    <a:pt x="1223" y="288"/>
                  </a:lnTo>
                  <a:lnTo>
                    <a:pt x="1231" y="276"/>
                  </a:lnTo>
                  <a:lnTo>
                    <a:pt x="1239" y="264"/>
                  </a:lnTo>
                  <a:lnTo>
                    <a:pt x="1245" y="249"/>
                  </a:lnTo>
                  <a:lnTo>
                    <a:pt x="1250" y="235"/>
                  </a:lnTo>
                  <a:lnTo>
                    <a:pt x="1254" y="219"/>
                  </a:lnTo>
                  <a:lnTo>
                    <a:pt x="1257" y="203"/>
                  </a:lnTo>
                  <a:lnTo>
                    <a:pt x="1258" y="186"/>
                  </a:lnTo>
                  <a:lnTo>
                    <a:pt x="1259" y="167"/>
                  </a:lnTo>
                  <a:lnTo>
                    <a:pt x="1258" y="150"/>
                  </a:lnTo>
                  <a:lnTo>
                    <a:pt x="1257" y="133"/>
                  </a:lnTo>
                  <a:lnTo>
                    <a:pt x="1254" y="116"/>
                  </a:lnTo>
                  <a:lnTo>
                    <a:pt x="1250" y="100"/>
                  </a:lnTo>
                  <a:lnTo>
                    <a:pt x="1245" y="85"/>
                  </a:lnTo>
                  <a:lnTo>
                    <a:pt x="1239" y="72"/>
                  </a:lnTo>
                  <a:lnTo>
                    <a:pt x="1231" y="59"/>
                  </a:lnTo>
                  <a:lnTo>
                    <a:pt x="1223" y="47"/>
                  </a:lnTo>
                  <a:lnTo>
                    <a:pt x="1212" y="36"/>
                  </a:lnTo>
                  <a:lnTo>
                    <a:pt x="1201" y="28"/>
                  </a:lnTo>
                  <a:lnTo>
                    <a:pt x="1188" y="19"/>
                  </a:lnTo>
                  <a:lnTo>
                    <a:pt x="1175" y="13"/>
                  </a:lnTo>
                  <a:lnTo>
                    <a:pt x="1160" y="7"/>
                  </a:lnTo>
                  <a:lnTo>
                    <a:pt x="1144" y="3"/>
                  </a:lnTo>
                  <a:lnTo>
                    <a:pt x="1127" y="1"/>
                  </a:lnTo>
                  <a:lnTo>
                    <a:pt x="1107" y="0"/>
                  </a:lnTo>
                  <a:lnTo>
                    <a:pt x="1089" y="1"/>
                  </a:lnTo>
                  <a:lnTo>
                    <a:pt x="1072" y="3"/>
                  </a:lnTo>
                  <a:lnTo>
                    <a:pt x="1054" y="7"/>
                  </a:lnTo>
                  <a:lnTo>
                    <a:pt x="1040" y="13"/>
                  </a:lnTo>
                  <a:lnTo>
                    <a:pt x="1026" y="19"/>
                  </a:lnTo>
                  <a:lnTo>
                    <a:pt x="1014" y="28"/>
                  </a:lnTo>
                  <a:lnTo>
                    <a:pt x="1002" y="36"/>
                  </a:lnTo>
                  <a:lnTo>
                    <a:pt x="993" y="47"/>
                  </a:lnTo>
                  <a:lnTo>
                    <a:pt x="984" y="59"/>
                  </a:lnTo>
                  <a:lnTo>
                    <a:pt x="976" y="72"/>
                  </a:lnTo>
                  <a:lnTo>
                    <a:pt x="970" y="85"/>
                  </a:lnTo>
                  <a:lnTo>
                    <a:pt x="965" y="100"/>
                  </a:lnTo>
                  <a:lnTo>
                    <a:pt x="960" y="116"/>
                  </a:lnTo>
                  <a:lnTo>
                    <a:pt x="957" y="133"/>
                  </a:lnTo>
                  <a:lnTo>
                    <a:pt x="956" y="150"/>
                  </a:lnTo>
                  <a:lnTo>
                    <a:pt x="955" y="167"/>
                  </a:lnTo>
                  <a:lnTo>
                    <a:pt x="956" y="186"/>
                  </a:lnTo>
                  <a:lnTo>
                    <a:pt x="957" y="203"/>
                  </a:lnTo>
                  <a:lnTo>
                    <a:pt x="960" y="219"/>
                  </a:lnTo>
                  <a:lnTo>
                    <a:pt x="965" y="235"/>
                  </a:lnTo>
                  <a:lnTo>
                    <a:pt x="970" y="249"/>
                  </a:lnTo>
                  <a:lnTo>
                    <a:pt x="976" y="264"/>
                  </a:lnTo>
                  <a:lnTo>
                    <a:pt x="984" y="276"/>
                  </a:lnTo>
                  <a:lnTo>
                    <a:pt x="993" y="288"/>
                  </a:lnTo>
                  <a:lnTo>
                    <a:pt x="1002" y="298"/>
                  </a:lnTo>
                  <a:lnTo>
                    <a:pt x="1014" y="308"/>
                  </a:lnTo>
                  <a:lnTo>
                    <a:pt x="1026" y="315"/>
                  </a:lnTo>
                  <a:lnTo>
                    <a:pt x="1040" y="323"/>
                  </a:lnTo>
                  <a:lnTo>
                    <a:pt x="1054" y="328"/>
                  </a:lnTo>
                  <a:lnTo>
                    <a:pt x="1072" y="332"/>
                  </a:lnTo>
                  <a:lnTo>
                    <a:pt x="1089" y="334"/>
                  </a:lnTo>
                  <a:lnTo>
                    <a:pt x="1107" y="335"/>
                  </a:lnTo>
                  <a:close/>
                  <a:moveTo>
                    <a:pt x="735" y="329"/>
                  </a:moveTo>
                  <a:lnTo>
                    <a:pt x="927" y="329"/>
                  </a:lnTo>
                  <a:lnTo>
                    <a:pt x="928" y="325"/>
                  </a:lnTo>
                  <a:lnTo>
                    <a:pt x="928" y="320"/>
                  </a:lnTo>
                  <a:lnTo>
                    <a:pt x="929" y="314"/>
                  </a:lnTo>
                  <a:lnTo>
                    <a:pt x="929" y="309"/>
                  </a:lnTo>
                  <a:lnTo>
                    <a:pt x="929" y="305"/>
                  </a:lnTo>
                  <a:lnTo>
                    <a:pt x="928" y="299"/>
                  </a:lnTo>
                  <a:lnTo>
                    <a:pt x="928" y="294"/>
                  </a:lnTo>
                  <a:lnTo>
                    <a:pt x="927" y="289"/>
                  </a:lnTo>
                  <a:lnTo>
                    <a:pt x="785" y="289"/>
                  </a:lnTo>
                  <a:lnTo>
                    <a:pt x="785" y="180"/>
                  </a:lnTo>
                  <a:lnTo>
                    <a:pt x="851" y="139"/>
                  </a:lnTo>
                  <a:lnTo>
                    <a:pt x="852" y="135"/>
                  </a:lnTo>
                  <a:lnTo>
                    <a:pt x="853" y="129"/>
                  </a:lnTo>
                  <a:lnTo>
                    <a:pt x="853" y="124"/>
                  </a:lnTo>
                  <a:lnTo>
                    <a:pt x="853" y="119"/>
                  </a:lnTo>
                  <a:lnTo>
                    <a:pt x="853" y="109"/>
                  </a:lnTo>
                  <a:lnTo>
                    <a:pt x="851" y="99"/>
                  </a:lnTo>
                  <a:lnTo>
                    <a:pt x="785" y="139"/>
                  </a:lnTo>
                  <a:lnTo>
                    <a:pt x="785" y="5"/>
                  </a:lnTo>
                  <a:lnTo>
                    <a:pt x="773" y="4"/>
                  </a:lnTo>
                  <a:lnTo>
                    <a:pt x="760" y="4"/>
                  </a:lnTo>
                  <a:lnTo>
                    <a:pt x="746" y="4"/>
                  </a:lnTo>
                  <a:lnTo>
                    <a:pt x="735" y="5"/>
                  </a:lnTo>
                  <a:lnTo>
                    <a:pt x="735" y="172"/>
                  </a:lnTo>
                  <a:lnTo>
                    <a:pt x="703" y="191"/>
                  </a:lnTo>
                  <a:lnTo>
                    <a:pt x="702" y="195"/>
                  </a:lnTo>
                  <a:lnTo>
                    <a:pt x="701" y="201"/>
                  </a:lnTo>
                  <a:lnTo>
                    <a:pt x="700" y="206"/>
                  </a:lnTo>
                  <a:lnTo>
                    <a:pt x="700" y="210"/>
                  </a:lnTo>
                  <a:lnTo>
                    <a:pt x="700" y="216"/>
                  </a:lnTo>
                  <a:lnTo>
                    <a:pt x="701" y="221"/>
                  </a:lnTo>
                  <a:lnTo>
                    <a:pt x="702" y="226"/>
                  </a:lnTo>
                  <a:lnTo>
                    <a:pt x="703" y="232"/>
                  </a:lnTo>
                  <a:lnTo>
                    <a:pt x="711" y="227"/>
                  </a:lnTo>
                  <a:lnTo>
                    <a:pt x="719" y="221"/>
                  </a:lnTo>
                  <a:lnTo>
                    <a:pt x="727" y="217"/>
                  </a:lnTo>
                  <a:lnTo>
                    <a:pt x="735" y="212"/>
                  </a:lnTo>
                  <a:lnTo>
                    <a:pt x="735" y="329"/>
                  </a:lnTo>
                  <a:close/>
                  <a:moveTo>
                    <a:pt x="525" y="49"/>
                  </a:moveTo>
                  <a:lnTo>
                    <a:pt x="580" y="215"/>
                  </a:lnTo>
                  <a:lnTo>
                    <a:pt x="471" y="215"/>
                  </a:lnTo>
                  <a:lnTo>
                    <a:pt x="525" y="49"/>
                  </a:lnTo>
                  <a:close/>
                  <a:moveTo>
                    <a:pt x="619" y="329"/>
                  </a:moveTo>
                  <a:lnTo>
                    <a:pt x="625" y="331"/>
                  </a:lnTo>
                  <a:lnTo>
                    <a:pt x="632" y="331"/>
                  </a:lnTo>
                  <a:lnTo>
                    <a:pt x="638" y="332"/>
                  </a:lnTo>
                  <a:lnTo>
                    <a:pt x="645" y="332"/>
                  </a:lnTo>
                  <a:lnTo>
                    <a:pt x="652" y="332"/>
                  </a:lnTo>
                  <a:lnTo>
                    <a:pt x="660" y="331"/>
                  </a:lnTo>
                  <a:lnTo>
                    <a:pt x="667" y="331"/>
                  </a:lnTo>
                  <a:lnTo>
                    <a:pt x="673" y="329"/>
                  </a:lnTo>
                  <a:lnTo>
                    <a:pt x="556" y="5"/>
                  </a:lnTo>
                  <a:lnTo>
                    <a:pt x="549" y="4"/>
                  </a:lnTo>
                  <a:lnTo>
                    <a:pt x="542" y="4"/>
                  </a:lnTo>
                  <a:lnTo>
                    <a:pt x="535" y="4"/>
                  </a:lnTo>
                  <a:lnTo>
                    <a:pt x="527" y="3"/>
                  </a:lnTo>
                  <a:lnTo>
                    <a:pt x="520" y="4"/>
                  </a:lnTo>
                  <a:lnTo>
                    <a:pt x="512" y="4"/>
                  </a:lnTo>
                  <a:lnTo>
                    <a:pt x="505" y="4"/>
                  </a:lnTo>
                  <a:lnTo>
                    <a:pt x="498" y="5"/>
                  </a:lnTo>
                  <a:lnTo>
                    <a:pt x="380" y="329"/>
                  </a:lnTo>
                  <a:lnTo>
                    <a:pt x="387" y="331"/>
                  </a:lnTo>
                  <a:lnTo>
                    <a:pt x="393" y="331"/>
                  </a:lnTo>
                  <a:lnTo>
                    <a:pt x="400" y="332"/>
                  </a:lnTo>
                  <a:lnTo>
                    <a:pt x="406" y="332"/>
                  </a:lnTo>
                  <a:lnTo>
                    <a:pt x="413" y="332"/>
                  </a:lnTo>
                  <a:lnTo>
                    <a:pt x="420" y="331"/>
                  </a:lnTo>
                  <a:lnTo>
                    <a:pt x="427" y="331"/>
                  </a:lnTo>
                  <a:lnTo>
                    <a:pt x="433" y="329"/>
                  </a:lnTo>
                  <a:lnTo>
                    <a:pt x="457" y="255"/>
                  </a:lnTo>
                  <a:lnTo>
                    <a:pt x="594" y="255"/>
                  </a:lnTo>
                  <a:lnTo>
                    <a:pt x="619" y="329"/>
                  </a:lnTo>
                  <a:close/>
                  <a:moveTo>
                    <a:pt x="15" y="5"/>
                  </a:moveTo>
                  <a:lnTo>
                    <a:pt x="22" y="4"/>
                  </a:lnTo>
                  <a:lnTo>
                    <a:pt x="29" y="4"/>
                  </a:lnTo>
                  <a:lnTo>
                    <a:pt x="37" y="4"/>
                  </a:lnTo>
                  <a:lnTo>
                    <a:pt x="44" y="3"/>
                  </a:lnTo>
                  <a:lnTo>
                    <a:pt x="52" y="4"/>
                  </a:lnTo>
                  <a:lnTo>
                    <a:pt x="60" y="4"/>
                  </a:lnTo>
                  <a:lnTo>
                    <a:pt x="67" y="4"/>
                  </a:lnTo>
                  <a:lnTo>
                    <a:pt x="74" y="5"/>
                  </a:lnTo>
                  <a:lnTo>
                    <a:pt x="166" y="208"/>
                  </a:lnTo>
                  <a:lnTo>
                    <a:pt x="260" y="5"/>
                  </a:lnTo>
                  <a:lnTo>
                    <a:pt x="266" y="4"/>
                  </a:lnTo>
                  <a:lnTo>
                    <a:pt x="272" y="4"/>
                  </a:lnTo>
                  <a:lnTo>
                    <a:pt x="280" y="4"/>
                  </a:lnTo>
                  <a:lnTo>
                    <a:pt x="287" y="3"/>
                  </a:lnTo>
                  <a:lnTo>
                    <a:pt x="294" y="4"/>
                  </a:lnTo>
                  <a:lnTo>
                    <a:pt x="301" y="4"/>
                  </a:lnTo>
                  <a:lnTo>
                    <a:pt x="309" y="4"/>
                  </a:lnTo>
                  <a:lnTo>
                    <a:pt x="316" y="5"/>
                  </a:lnTo>
                  <a:lnTo>
                    <a:pt x="332" y="329"/>
                  </a:lnTo>
                  <a:lnTo>
                    <a:pt x="326" y="331"/>
                  </a:lnTo>
                  <a:lnTo>
                    <a:pt x="320" y="331"/>
                  </a:lnTo>
                  <a:lnTo>
                    <a:pt x="313" y="332"/>
                  </a:lnTo>
                  <a:lnTo>
                    <a:pt x="307" y="332"/>
                  </a:lnTo>
                  <a:lnTo>
                    <a:pt x="300" y="332"/>
                  </a:lnTo>
                  <a:lnTo>
                    <a:pt x="294" y="331"/>
                  </a:lnTo>
                  <a:lnTo>
                    <a:pt x="289" y="331"/>
                  </a:lnTo>
                  <a:lnTo>
                    <a:pt x="282" y="329"/>
                  </a:lnTo>
                  <a:lnTo>
                    <a:pt x="271" y="77"/>
                  </a:lnTo>
                  <a:lnTo>
                    <a:pt x="183" y="262"/>
                  </a:lnTo>
                  <a:lnTo>
                    <a:pt x="173" y="264"/>
                  </a:lnTo>
                  <a:lnTo>
                    <a:pt x="162" y="264"/>
                  </a:lnTo>
                  <a:lnTo>
                    <a:pt x="152" y="264"/>
                  </a:lnTo>
                  <a:lnTo>
                    <a:pt x="144" y="262"/>
                  </a:lnTo>
                  <a:lnTo>
                    <a:pt x="58" y="76"/>
                  </a:lnTo>
                  <a:lnTo>
                    <a:pt x="47" y="329"/>
                  </a:lnTo>
                  <a:lnTo>
                    <a:pt x="41" y="331"/>
                  </a:lnTo>
                  <a:lnTo>
                    <a:pt x="36" y="331"/>
                  </a:lnTo>
                  <a:lnTo>
                    <a:pt x="29" y="332"/>
                  </a:lnTo>
                  <a:lnTo>
                    <a:pt x="24" y="332"/>
                  </a:lnTo>
                  <a:lnTo>
                    <a:pt x="17" y="332"/>
                  </a:lnTo>
                  <a:lnTo>
                    <a:pt x="11" y="331"/>
                  </a:lnTo>
                  <a:lnTo>
                    <a:pt x="6" y="331"/>
                  </a:lnTo>
                  <a:lnTo>
                    <a:pt x="0" y="329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2D2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09"/>
            <p:cNvSpPr>
              <a:spLocks/>
            </p:cNvSpPr>
            <p:nvPr/>
          </p:nvSpPr>
          <p:spPr bwMode="auto">
            <a:xfrm>
              <a:off x="2286000" y="-1104901"/>
              <a:ext cx="85725" cy="265113"/>
            </a:xfrm>
            <a:custGeom>
              <a:avLst/>
              <a:gdLst>
                <a:gd name="T0" fmla="*/ 97 w 162"/>
                <a:gd name="T1" fmla="*/ 0 h 501"/>
                <a:gd name="T2" fmla="*/ 35 w 162"/>
                <a:gd name="T3" fmla="*/ 326 h 501"/>
                <a:gd name="T4" fmla="*/ 0 w 162"/>
                <a:gd name="T5" fmla="*/ 501 h 501"/>
                <a:gd name="T6" fmla="*/ 67 w 162"/>
                <a:gd name="T7" fmla="*/ 501 h 501"/>
                <a:gd name="T8" fmla="*/ 138 w 162"/>
                <a:gd name="T9" fmla="*/ 131 h 501"/>
                <a:gd name="T10" fmla="*/ 162 w 162"/>
                <a:gd name="T11" fmla="*/ 0 h 501"/>
                <a:gd name="T12" fmla="*/ 97 w 162"/>
                <a:gd name="T13" fmla="*/ 0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501">
                  <a:moveTo>
                    <a:pt x="97" y="0"/>
                  </a:moveTo>
                  <a:lnTo>
                    <a:pt x="35" y="326"/>
                  </a:lnTo>
                  <a:lnTo>
                    <a:pt x="0" y="501"/>
                  </a:lnTo>
                  <a:lnTo>
                    <a:pt x="67" y="501"/>
                  </a:lnTo>
                  <a:lnTo>
                    <a:pt x="138" y="131"/>
                  </a:lnTo>
                  <a:lnTo>
                    <a:pt x="162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B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10"/>
            <p:cNvSpPr>
              <a:spLocks/>
            </p:cNvSpPr>
            <p:nvPr/>
          </p:nvSpPr>
          <p:spPr bwMode="auto">
            <a:xfrm>
              <a:off x="2246313" y="-1027113"/>
              <a:ext cx="76200" cy="187325"/>
            </a:xfrm>
            <a:custGeom>
              <a:avLst/>
              <a:gdLst>
                <a:gd name="T0" fmla="*/ 76 w 143"/>
                <a:gd name="T1" fmla="*/ 0 h 353"/>
                <a:gd name="T2" fmla="*/ 0 w 143"/>
                <a:gd name="T3" fmla="*/ 0 h 353"/>
                <a:gd name="T4" fmla="*/ 32 w 143"/>
                <a:gd name="T5" fmla="*/ 166 h 353"/>
                <a:gd name="T6" fmla="*/ 67 w 143"/>
                <a:gd name="T7" fmla="*/ 353 h 353"/>
                <a:gd name="T8" fmla="*/ 143 w 143"/>
                <a:gd name="T9" fmla="*/ 353 h 353"/>
                <a:gd name="T10" fmla="*/ 111 w 143"/>
                <a:gd name="T11" fmla="*/ 178 h 353"/>
                <a:gd name="T12" fmla="*/ 76 w 143"/>
                <a:gd name="T13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353">
                  <a:moveTo>
                    <a:pt x="76" y="0"/>
                  </a:moveTo>
                  <a:lnTo>
                    <a:pt x="0" y="0"/>
                  </a:lnTo>
                  <a:lnTo>
                    <a:pt x="32" y="166"/>
                  </a:lnTo>
                  <a:lnTo>
                    <a:pt x="67" y="353"/>
                  </a:lnTo>
                  <a:lnTo>
                    <a:pt x="143" y="353"/>
                  </a:lnTo>
                  <a:lnTo>
                    <a:pt x="111" y="178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446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111"/>
            <p:cNvSpPr>
              <a:spLocks/>
            </p:cNvSpPr>
            <p:nvPr/>
          </p:nvSpPr>
          <p:spPr bwMode="auto">
            <a:xfrm>
              <a:off x="2190750" y="-1027113"/>
              <a:ext cx="95250" cy="187325"/>
            </a:xfrm>
            <a:custGeom>
              <a:avLst/>
              <a:gdLst>
                <a:gd name="T0" fmla="*/ 95 w 181"/>
                <a:gd name="T1" fmla="*/ 0 h 353"/>
                <a:gd name="T2" fmla="*/ 0 w 181"/>
                <a:gd name="T3" fmla="*/ 353 h 353"/>
                <a:gd name="T4" fmla="*/ 86 w 181"/>
                <a:gd name="T5" fmla="*/ 353 h 353"/>
                <a:gd name="T6" fmla="*/ 137 w 181"/>
                <a:gd name="T7" fmla="*/ 166 h 353"/>
                <a:gd name="T8" fmla="*/ 181 w 181"/>
                <a:gd name="T9" fmla="*/ 0 h 353"/>
                <a:gd name="T10" fmla="*/ 95 w 181"/>
                <a:gd name="T11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353">
                  <a:moveTo>
                    <a:pt x="95" y="0"/>
                  </a:moveTo>
                  <a:lnTo>
                    <a:pt x="0" y="353"/>
                  </a:lnTo>
                  <a:lnTo>
                    <a:pt x="86" y="353"/>
                  </a:lnTo>
                  <a:lnTo>
                    <a:pt x="137" y="166"/>
                  </a:lnTo>
                  <a:lnTo>
                    <a:pt x="181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E50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112"/>
            <p:cNvSpPr>
              <a:spLocks/>
            </p:cNvSpPr>
            <p:nvPr/>
          </p:nvSpPr>
          <p:spPr bwMode="auto">
            <a:xfrm>
              <a:off x="2343150" y="-1104901"/>
              <a:ext cx="93663" cy="265113"/>
            </a:xfrm>
            <a:custGeom>
              <a:avLst/>
              <a:gdLst>
                <a:gd name="T0" fmla="*/ 32 w 177"/>
                <a:gd name="T1" fmla="*/ 131 h 501"/>
                <a:gd name="T2" fmla="*/ 121 w 177"/>
                <a:gd name="T3" fmla="*/ 501 h 501"/>
                <a:gd name="T4" fmla="*/ 177 w 177"/>
                <a:gd name="T5" fmla="*/ 501 h 501"/>
                <a:gd name="T6" fmla="*/ 58 w 177"/>
                <a:gd name="T7" fmla="*/ 0 h 501"/>
                <a:gd name="T8" fmla="*/ 0 w 177"/>
                <a:gd name="T9" fmla="*/ 0 h 501"/>
                <a:gd name="T10" fmla="*/ 32 w 177"/>
                <a:gd name="T11" fmla="*/ 13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501">
                  <a:moveTo>
                    <a:pt x="32" y="131"/>
                  </a:moveTo>
                  <a:lnTo>
                    <a:pt x="121" y="501"/>
                  </a:lnTo>
                  <a:lnTo>
                    <a:pt x="177" y="501"/>
                  </a:lnTo>
                  <a:lnTo>
                    <a:pt x="58" y="0"/>
                  </a:lnTo>
                  <a:lnTo>
                    <a:pt x="0" y="0"/>
                  </a:lnTo>
                  <a:lnTo>
                    <a:pt x="32" y="131"/>
                  </a:lnTo>
                  <a:close/>
                </a:path>
              </a:pathLst>
            </a:custGeom>
            <a:solidFill>
              <a:srgbClr val="94C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113"/>
            <p:cNvSpPr>
              <a:spLocks/>
            </p:cNvSpPr>
            <p:nvPr/>
          </p:nvSpPr>
          <p:spPr bwMode="auto">
            <a:xfrm>
              <a:off x="2246313" y="-1027113"/>
              <a:ext cx="39688" cy="88900"/>
            </a:xfrm>
            <a:custGeom>
              <a:avLst/>
              <a:gdLst>
                <a:gd name="T0" fmla="*/ 0 w 76"/>
                <a:gd name="T1" fmla="*/ 0 h 166"/>
                <a:gd name="T2" fmla="*/ 32 w 76"/>
                <a:gd name="T3" fmla="*/ 166 h 166"/>
                <a:gd name="T4" fmla="*/ 76 w 76"/>
                <a:gd name="T5" fmla="*/ 0 h 166"/>
                <a:gd name="T6" fmla="*/ 0 w 76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66">
                  <a:moveTo>
                    <a:pt x="0" y="0"/>
                  </a:moveTo>
                  <a:lnTo>
                    <a:pt x="32" y="166"/>
                  </a:lnTo>
                  <a:lnTo>
                    <a:pt x="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24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114"/>
            <p:cNvSpPr>
              <a:spLocks/>
            </p:cNvSpPr>
            <p:nvPr/>
          </p:nvSpPr>
          <p:spPr bwMode="auto">
            <a:xfrm>
              <a:off x="2343150" y="-1104901"/>
              <a:ext cx="30163" cy="69850"/>
            </a:xfrm>
            <a:custGeom>
              <a:avLst/>
              <a:gdLst>
                <a:gd name="T0" fmla="*/ 0 w 58"/>
                <a:gd name="T1" fmla="*/ 0 h 131"/>
                <a:gd name="T2" fmla="*/ 32 w 58"/>
                <a:gd name="T3" fmla="*/ 131 h 131"/>
                <a:gd name="T4" fmla="*/ 58 w 58"/>
                <a:gd name="T5" fmla="*/ 0 h 131"/>
                <a:gd name="T6" fmla="*/ 0 w 58"/>
                <a:gd name="T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31">
                  <a:moveTo>
                    <a:pt x="0" y="0"/>
                  </a:moveTo>
                  <a:lnTo>
                    <a:pt x="32" y="131"/>
                  </a:lnTo>
                  <a:lnTo>
                    <a:pt x="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115"/>
            <p:cNvSpPr>
              <a:spLocks/>
            </p:cNvSpPr>
            <p:nvPr/>
          </p:nvSpPr>
          <p:spPr bwMode="auto">
            <a:xfrm>
              <a:off x="2286000" y="-931863"/>
              <a:ext cx="36513" cy="92075"/>
            </a:xfrm>
            <a:custGeom>
              <a:avLst/>
              <a:gdLst>
                <a:gd name="T0" fmla="*/ 0 w 67"/>
                <a:gd name="T1" fmla="*/ 175 h 175"/>
                <a:gd name="T2" fmla="*/ 67 w 67"/>
                <a:gd name="T3" fmla="*/ 175 h 175"/>
                <a:gd name="T4" fmla="*/ 67 w 67"/>
                <a:gd name="T5" fmla="*/ 175 h 175"/>
                <a:gd name="T6" fmla="*/ 35 w 67"/>
                <a:gd name="T7" fmla="*/ 0 h 175"/>
                <a:gd name="T8" fmla="*/ 0 w 67"/>
                <a:gd name="T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75">
                  <a:moveTo>
                    <a:pt x="0" y="175"/>
                  </a:moveTo>
                  <a:lnTo>
                    <a:pt x="67" y="175"/>
                  </a:lnTo>
                  <a:lnTo>
                    <a:pt x="67" y="175"/>
                  </a:lnTo>
                  <a:lnTo>
                    <a:pt x="35" y="0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374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116"/>
            <p:cNvSpPr>
              <a:spLocks/>
            </p:cNvSpPr>
            <p:nvPr/>
          </p:nvSpPr>
          <p:spPr bwMode="auto">
            <a:xfrm>
              <a:off x="2436813" y="-957263"/>
              <a:ext cx="23813" cy="117475"/>
            </a:xfrm>
            <a:custGeom>
              <a:avLst/>
              <a:gdLst>
                <a:gd name="T0" fmla="*/ 0 w 47"/>
                <a:gd name="T1" fmla="*/ 222 h 222"/>
                <a:gd name="T2" fmla="*/ 47 w 47"/>
                <a:gd name="T3" fmla="*/ 222 h 222"/>
                <a:gd name="T4" fmla="*/ 47 w 47"/>
                <a:gd name="T5" fmla="*/ 0 h 222"/>
                <a:gd name="T6" fmla="*/ 0 w 47"/>
                <a:gd name="T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222">
                  <a:moveTo>
                    <a:pt x="0" y="222"/>
                  </a:moveTo>
                  <a:lnTo>
                    <a:pt x="47" y="222"/>
                  </a:lnTo>
                  <a:lnTo>
                    <a:pt x="47" y="0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FC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5" y="5954831"/>
            <a:ext cx="2834225" cy="4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4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 userDrawn="1"/>
        </p:nvCxnSpPr>
        <p:spPr>
          <a:xfrm>
            <a:off x="0" y="1010395"/>
            <a:ext cx="9144000" cy="0"/>
          </a:xfrm>
          <a:prstGeom prst="line">
            <a:avLst/>
          </a:prstGeom>
          <a:ln w="19050">
            <a:solidFill>
              <a:srgbClr val="E61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50" y="387445"/>
            <a:ext cx="4197350" cy="346594"/>
          </a:xfrm>
        </p:spPr>
        <p:txBody>
          <a:bodyPr lIns="0" tIns="0" rIns="0" bIns="0">
            <a:normAutofit/>
          </a:bodyPr>
          <a:lstStyle>
            <a:lvl1pPr algn="r">
              <a:defRPr sz="1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7800" y="1825625"/>
            <a:ext cx="3227900" cy="43513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lnSpc>
                <a:spcPct val="100000"/>
              </a:lnSpc>
              <a:buNone/>
              <a:defRPr sz="1400"/>
            </a:lvl2pPr>
            <a:lvl3pPr marL="914400" indent="0">
              <a:lnSpc>
                <a:spcPct val="100000"/>
              </a:lnSpc>
              <a:buNone/>
              <a:defRPr sz="1400"/>
            </a:lvl3pPr>
            <a:lvl4pPr marL="1371600" indent="0">
              <a:lnSpc>
                <a:spcPct val="100000"/>
              </a:lnSpc>
              <a:buNone/>
              <a:defRPr sz="1400"/>
            </a:lvl4pPr>
            <a:lvl5pPr marL="1828800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300" y="1825625"/>
            <a:ext cx="3227900" cy="43513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lnSpc>
                <a:spcPct val="100000"/>
              </a:lnSpc>
              <a:buNone/>
              <a:defRPr sz="1400"/>
            </a:lvl2pPr>
            <a:lvl3pPr marL="914400" indent="0">
              <a:lnSpc>
                <a:spcPct val="100000"/>
              </a:lnSpc>
              <a:buNone/>
              <a:defRPr sz="1400"/>
            </a:lvl3pPr>
            <a:lvl4pPr marL="1371600" indent="0">
              <a:lnSpc>
                <a:spcPct val="100000"/>
              </a:lnSpc>
              <a:buNone/>
              <a:defRPr sz="1400"/>
            </a:lvl4pPr>
            <a:lvl5pPr marL="1828800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pic>
        <p:nvPicPr>
          <p:cNvPr id="18" name="Symbol zastępczy zawartości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87445"/>
            <a:ext cx="1336040" cy="34659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162" y="4826000"/>
            <a:ext cx="432837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2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0" y="339444"/>
            <a:ext cx="6606540" cy="442595"/>
          </a:xfrm>
        </p:spPr>
        <p:txBody>
          <a:bodyPr wrap="square" lIns="0" tIns="0" rIns="0" bIns="0">
            <a:normAutofit/>
          </a:bodyPr>
          <a:lstStyle>
            <a:lvl1pPr algn="r">
              <a:defRPr sz="1600" cap="none" spc="20" baseline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0" y="1394460"/>
            <a:ext cx="7239000" cy="502158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pic>
        <p:nvPicPr>
          <p:cNvPr id="13" name="Symbol zastępczy zawartości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87445"/>
            <a:ext cx="1336040" cy="346594"/>
          </a:xfrm>
          <a:prstGeom prst="rect">
            <a:avLst/>
          </a:prstGeom>
        </p:spPr>
      </p:pic>
      <p:cxnSp>
        <p:nvCxnSpPr>
          <p:cNvPr id="6" name="Łącznik prosty 5"/>
          <p:cNvCxnSpPr/>
          <p:nvPr userDrawn="1"/>
        </p:nvCxnSpPr>
        <p:spPr>
          <a:xfrm>
            <a:off x="0" y="1010395"/>
            <a:ext cx="9144000" cy="0"/>
          </a:xfrm>
          <a:prstGeom prst="line">
            <a:avLst/>
          </a:prstGeom>
          <a:ln w="15875">
            <a:solidFill>
              <a:srgbClr val="E6115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162" y="4826000"/>
            <a:ext cx="432837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45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942999" y="1394460"/>
            <a:ext cx="2636020" cy="94581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200" baseline="0"/>
            </a:lvl1pPr>
          </a:lstStyle>
          <a:p>
            <a:endParaRPr lang="pl-PL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1394460"/>
            <a:ext cx="4298809" cy="44665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/>
            </a:lvl1pPr>
          </a:lstStyle>
          <a:p>
            <a:endParaRPr lang="pl-PL" dirty="0"/>
          </a:p>
        </p:txBody>
      </p:sp>
      <p:sp>
        <p:nvSpPr>
          <p:cNvPr id="10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42999" y="2537460"/>
            <a:ext cx="2636020" cy="333152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</a:lstStyle>
          <a:p>
            <a:endParaRPr lang="pl-PL" dirty="0"/>
          </a:p>
        </p:txBody>
      </p:sp>
      <p:pic>
        <p:nvPicPr>
          <p:cNvPr id="17" name="Symbol zastępczy zawartości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87445"/>
            <a:ext cx="1336040" cy="346594"/>
          </a:xfrm>
          <a:prstGeom prst="rect">
            <a:avLst/>
          </a:prstGeom>
        </p:spPr>
      </p:pic>
      <p:cxnSp>
        <p:nvCxnSpPr>
          <p:cNvPr id="7" name="Łącznik prosty 6"/>
          <p:cNvCxnSpPr/>
          <p:nvPr userDrawn="1"/>
        </p:nvCxnSpPr>
        <p:spPr>
          <a:xfrm>
            <a:off x="0" y="1010395"/>
            <a:ext cx="9144000" cy="0"/>
          </a:xfrm>
          <a:prstGeom prst="line">
            <a:avLst/>
          </a:prstGeom>
          <a:ln w="15875">
            <a:solidFill>
              <a:srgbClr val="E61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162" y="4826000"/>
            <a:ext cx="432837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4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0" y="365126"/>
            <a:ext cx="6830879" cy="368913"/>
          </a:xfrm>
        </p:spPr>
        <p:txBody>
          <a:bodyPr lIns="0" tIns="0" rIns="0" bIns="0">
            <a:normAutofit/>
          </a:bodyPr>
          <a:lstStyle>
            <a:lvl1pPr algn="r">
              <a:defRPr sz="1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1402467"/>
            <a:ext cx="3545682" cy="823912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2500" y="2505074"/>
            <a:ext cx="3545682" cy="3903345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402467"/>
            <a:ext cx="3562350" cy="823912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4"/>
            <a:ext cx="3562351" cy="3903345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pic>
        <p:nvPicPr>
          <p:cNvPr id="10" name="Symbol zastępczy zawartości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87445"/>
            <a:ext cx="1336040" cy="346594"/>
          </a:xfrm>
          <a:prstGeom prst="rect">
            <a:avLst/>
          </a:prstGeom>
        </p:spPr>
      </p:pic>
      <p:cxnSp>
        <p:nvCxnSpPr>
          <p:cNvPr id="9" name="Łącznik prosty 8"/>
          <p:cNvCxnSpPr/>
          <p:nvPr userDrawn="1"/>
        </p:nvCxnSpPr>
        <p:spPr>
          <a:xfrm>
            <a:off x="0" y="1010395"/>
            <a:ext cx="9144000" cy="0"/>
          </a:xfrm>
          <a:prstGeom prst="line">
            <a:avLst/>
          </a:prstGeom>
          <a:ln w="15875">
            <a:solidFill>
              <a:srgbClr val="E61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162" y="4826000"/>
            <a:ext cx="432837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73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000" y="2146325"/>
            <a:ext cx="7237901" cy="1942825"/>
          </a:xfrm>
        </p:spPr>
        <p:txBody>
          <a:bodyPr lIns="0" tIns="0" rIns="0" bIns="0" anchor="b"/>
          <a:lstStyle>
            <a:lvl1pPr algn="r">
              <a:defRPr sz="6000" b="1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5218114"/>
            <a:ext cx="3619500" cy="1500187"/>
          </a:xfrm>
        </p:spPr>
        <p:txBody>
          <a:bodyPr lIns="0" tIns="0" rIns="0" bIns="0"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cxnSp>
        <p:nvCxnSpPr>
          <p:cNvPr id="124" name="Łącznik prosty 123"/>
          <p:cNvCxnSpPr/>
          <p:nvPr userDrawn="1"/>
        </p:nvCxnSpPr>
        <p:spPr>
          <a:xfrm>
            <a:off x="0" y="4787400"/>
            <a:ext cx="9144000" cy="0"/>
          </a:xfrm>
          <a:prstGeom prst="line">
            <a:avLst/>
          </a:prstGeom>
          <a:ln w="190500">
            <a:solidFill>
              <a:srgbClr val="E61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reeform 122"/>
          <p:cNvSpPr>
            <a:spLocks/>
          </p:cNvSpPr>
          <p:nvPr userDrawn="1"/>
        </p:nvSpPr>
        <p:spPr bwMode="auto">
          <a:xfrm>
            <a:off x="7059398" y="468621"/>
            <a:ext cx="1117702" cy="647248"/>
          </a:xfrm>
          <a:custGeom>
            <a:avLst/>
            <a:gdLst>
              <a:gd name="T0" fmla="*/ 4812 w 7459"/>
              <a:gd name="T1" fmla="*/ 4270 h 4322"/>
              <a:gd name="T2" fmla="*/ 4270 w 7459"/>
              <a:gd name="T3" fmla="*/ 4069 h 4322"/>
              <a:gd name="T4" fmla="*/ 3798 w 7459"/>
              <a:gd name="T5" fmla="*/ 3728 h 4322"/>
              <a:gd name="T6" fmla="*/ 2940 w 7459"/>
              <a:gd name="T7" fmla="*/ 2841 h 4322"/>
              <a:gd name="T8" fmla="*/ 2930 w 7459"/>
              <a:gd name="T9" fmla="*/ 2716 h 4322"/>
              <a:gd name="T10" fmla="*/ 2988 w 7459"/>
              <a:gd name="T11" fmla="*/ 2601 h 4322"/>
              <a:gd name="T12" fmla="*/ 3098 w 7459"/>
              <a:gd name="T13" fmla="*/ 2531 h 4322"/>
              <a:gd name="T14" fmla="*/ 3224 w 7459"/>
              <a:gd name="T15" fmla="*/ 2528 h 4322"/>
              <a:gd name="T16" fmla="*/ 3336 w 7459"/>
              <a:gd name="T17" fmla="*/ 2591 h 4322"/>
              <a:gd name="T18" fmla="*/ 4426 w 7459"/>
              <a:gd name="T19" fmla="*/ 3605 h 4322"/>
              <a:gd name="T20" fmla="*/ 4838 w 7459"/>
              <a:gd name="T21" fmla="*/ 3781 h 4322"/>
              <a:gd name="T22" fmla="*/ 5291 w 7459"/>
              <a:gd name="T23" fmla="*/ 3842 h 4322"/>
              <a:gd name="T24" fmla="*/ 5706 w 7459"/>
              <a:gd name="T25" fmla="*/ 3792 h 4322"/>
              <a:gd name="T26" fmla="*/ 6123 w 7459"/>
              <a:gd name="T27" fmla="*/ 3626 h 4322"/>
              <a:gd name="T28" fmla="*/ 6486 w 7459"/>
              <a:gd name="T29" fmla="*/ 3351 h 4322"/>
              <a:gd name="T30" fmla="*/ 6760 w 7459"/>
              <a:gd name="T31" fmla="*/ 2991 h 4322"/>
              <a:gd name="T32" fmla="*/ 6928 w 7459"/>
              <a:gd name="T33" fmla="*/ 2575 h 4322"/>
              <a:gd name="T34" fmla="*/ 6977 w 7459"/>
              <a:gd name="T35" fmla="*/ 2122 h 4322"/>
              <a:gd name="T36" fmla="*/ 6905 w 7459"/>
              <a:gd name="T37" fmla="*/ 1671 h 4322"/>
              <a:gd name="T38" fmla="*/ 6719 w 7459"/>
              <a:gd name="T39" fmla="*/ 1262 h 4322"/>
              <a:gd name="T40" fmla="*/ 6357 w 7459"/>
              <a:gd name="T41" fmla="*/ 856 h 4322"/>
              <a:gd name="T42" fmla="*/ 5534 w 7459"/>
              <a:gd name="T43" fmla="*/ 497 h 4322"/>
              <a:gd name="T44" fmla="*/ 4657 w 7459"/>
              <a:gd name="T45" fmla="*/ 603 h 4322"/>
              <a:gd name="T46" fmla="*/ 1964 w 7459"/>
              <a:gd name="T47" fmla="*/ 3094 h 4322"/>
              <a:gd name="T48" fmla="*/ 1378 w 7459"/>
              <a:gd name="T49" fmla="*/ 3351 h 4322"/>
              <a:gd name="T50" fmla="*/ 750 w 7459"/>
              <a:gd name="T51" fmla="*/ 3276 h 4322"/>
              <a:gd name="T52" fmla="*/ 233 w 7459"/>
              <a:gd name="T53" fmla="*/ 2874 h 4322"/>
              <a:gd name="T54" fmla="*/ 5 w 7459"/>
              <a:gd name="T55" fmla="*/ 2276 h 4322"/>
              <a:gd name="T56" fmla="*/ 112 w 7459"/>
              <a:gd name="T57" fmla="*/ 1655 h 4322"/>
              <a:gd name="T58" fmla="*/ 541 w 7459"/>
              <a:gd name="T59" fmla="*/ 1158 h 4322"/>
              <a:gd name="T60" fmla="*/ 1146 w 7459"/>
              <a:gd name="T61" fmla="*/ 963 h 4322"/>
              <a:gd name="T62" fmla="*/ 1764 w 7459"/>
              <a:gd name="T63" fmla="*/ 1099 h 4322"/>
              <a:gd name="T64" fmla="*/ 2165 w 7459"/>
              <a:gd name="T65" fmla="*/ 1428 h 4322"/>
              <a:gd name="T66" fmla="*/ 2204 w 7459"/>
              <a:gd name="T67" fmla="*/ 1549 h 4322"/>
              <a:gd name="T68" fmla="*/ 2177 w 7459"/>
              <a:gd name="T69" fmla="*/ 1672 h 4322"/>
              <a:gd name="T70" fmla="*/ 2086 w 7459"/>
              <a:gd name="T71" fmla="*/ 1768 h 4322"/>
              <a:gd name="T72" fmla="*/ 1964 w 7459"/>
              <a:gd name="T73" fmla="*/ 1800 h 4322"/>
              <a:gd name="T74" fmla="*/ 1842 w 7459"/>
              <a:gd name="T75" fmla="*/ 1768 h 4322"/>
              <a:gd name="T76" fmla="*/ 1571 w 7459"/>
              <a:gd name="T77" fmla="*/ 1541 h 4322"/>
              <a:gd name="T78" fmla="*/ 1203 w 7459"/>
              <a:gd name="T79" fmla="*/ 1441 h 4322"/>
              <a:gd name="T80" fmla="*/ 835 w 7459"/>
              <a:gd name="T81" fmla="*/ 1541 h 4322"/>
              <a:gd name="T82" fmla="*/ 562 w 7459"/>
              <a:gd name="T83" fmla="*/ 1826 h 4322"/>
              <a:gd name="T84" fmla="*/ 481 w 7459"/>
              <a:gd name="T85" fmla="*/ 2196 h 4322"/>
              <a:gd name="T86" fmla="*/ 600 w 7459"/>
              <a:gd name="T87" fmla="*/ 2560 h 4322"/>
              <a:gd name="T88" fmla="*/ 899 w 7459"/>
              <a:gd name="T89" fmla="*/ 2817 h 4322"/>
              <a:gd name="T90" fmla="*/ 1274 w 7459"/>
              <a:gd name="T91" fmla="*/ 2880 h 4322"/>
              <a:gd name="T92" fmla="*/ 1631 w 7459"/>
              <a:gd name="T93" fmla="*/ 2744 h 4322"/>
              <a:gd name="T94" fmla="*/ 4379 w 7459"/>
              <a:gd name="T95" fmla="*/ 199 h 4322"/>
              <a:gd name="T96" fmla="*/ 5499 w 7459"/>
              <a:gd name="T97" fmla="*/ 9 h 4322"/>
              <a:gd name="T98" fmla="*/ 6574 w 7459"/>
              <a:gd name="T99" fmla="*/ 417 h 4322"/>
              <a:gd name="T100" fmla="*/ 7097 w 7459"/>
              <a:gd name="T101" fmla="*/ 961 h 4322"/>
              <a:gd name="T102" fmla="*/ 7351 w 7459"/>
              <a:gd name="T103" fmla="*/ 1481 h 4322"/>
              <a:gd name="T104" fmla="*/ 7456 w 7459"/>
              <a:gd name="T105" fmla="*/ 2055 h 4322"/>
              <a:gd name="T106" fmla="*/ 7406 w 7459"/>
              <a:gd name="T107" fmla="*/ 2642 h 4322"/>
              <a:gd name="T108" fmla="*/ 7205 w 7459"/>
              <a:gd name="T109" fmla="*/ 3181 h 4322"/>
              <a:gd name="T110" fmla="*/ 6863 w 7459"/>
              <a:gd name="T111" fmla="*/ 3652 h 4322"/>
              <a:gd name="T112" fmla="*/ 6406 w 7459"/>
              <a:gd name="T113" fmla="*/ 4017 h 4322"/>
              <a:gd name="T114" fmla="*/ 5874 w 7459"/>
              <a:gd name="T115" fmla="*/ 4244 h 4322"/>
              <a:gd name="T116" fmla="*/ 5292 w 7459"/>
              <a:gd name="T117" fmla="*/ 4322 h 4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459" h="4322">
                <a:moveTo>
                  <a:pt x="5292" y="4322"/>
                </a:moveTo>
                <a:lnTo>
                  <a:pt x="5290" y="4322"/>
                </a:lnTo>
                <a:lnTo>
                  <a:pt x="5236" y="4321"/>
                </a:lnTo>
                <a:lnTo>
                  <a:pt x="5181" y="4319"/>
                </a:lnTo>
                <a:lnTo>
                  <a:pt x="5128" y="4316"/>
                </a:lnTo>
                <a:lnTo>
                  <a:pt x="5074" y="4312"/>
                </a:lnTo>
                <a:lnTo>
                  <a:pt x="5021" y="4305"/>
                </a:lnTo>
                <a:lnTo>
                  <a:pt x="4969" y="4298"/>
                </a:lnTo>
                <a:lnTo>
                  <a:pt x="4916" y="4290"/>
                </a:lnTo>
                <a:lnTo>
                  <a:pt x="4864" y="4280"/>
                </a:lnTo>
                <a:lnTo>
                  <a:pt x="4812" y="4270"/>
                </a:lnTo>
                <a:lnTo>
                  <a:pt x="4760" y="4257"/>
                </a:lnTo>
                <a:lnTo>
                  <a:pt x="4709" y="4243"/>
                </a:lnTo>
                <a:lnTo>
                  <a:pt x="4658" y="4230"/>
                </a:lnTo>
                <a:lnTo>
                  <a:pt x="4608" y="4213"/>
                </a:lnTo>
                <a:lnTo>
                  <a:pt x="4558" y="4196"/>
                </a:lnTo>
                <a:lnTo>
                  <a:pt x="4509" y="4178"/>
                </a:lnTo>
                <a:lnTo>
                  <a:pt x="4460" y="4158"/>
                </a:lnTo>
                <a:lnTo>
                  <a:pt x="4412" y="4137"/>
                </a:lnTo>
                <a:lnTo>
                  <a:pt x="4364" y="4116"/>
                </a:lnTo>
                <a:lnTo>
                  <a:pt x="4316" y="4093"/>
                </a:lnTo>
                <a:lnTo>
                  <a:pt x="4270" y="4069"/>
                </a:lnTo>
                <a:lnTo>
                  <a:pt x="4224" y="4044"/>
                </a:lnTo>
                <a:lnTo>
                  <a:pt x="4178" y="4016"/>
                </a:lnTo>
                <a:lnTo>
                  <a:pt x="4133" y="3989"/>
                </a:lnTo>
                <a:lnTo>
                  <a:pt x="4089" y="3961"/>
                </a:lnTo>
                <a:lnTo>
                  <a:pt x="4046" y="3930"/>
                </a:lnTo>
                <a:lnTo>
                  <a:pt x="4003" y="3900"/>
                </a:lnTo>
                <a:lnTo>
                  <a:pt x="3961" y="3867"/>
                </a:lnTo>
                <a:lnTo>
                  <a:pt x="3920" y="3834"/>
                </a:lnTo>
                <a:lnTo>
                  <a:pt x="3878" y="3799"/>
                </a:lnTo>
                <a:lnTo>
                  <a:pt x="3838" y="3764"/>
                </a:lnTo>
                <a:lnTo>
                  <a:pt x="3798" y="3728"/>
                </a:lnTo>
                <a:lnTo>
                  <a:pt x="3761" y="3690"/>
                </a:lnTo>
                <a:lnTo>
                  <a:pt x="2996" y="2931"/>
                </a:lnTo>
                <a:lnTo>
                  <a:pt x="2988" y="2922"/>
                </a:lnTo>
                <a:lnTo>
                  <a:pt x="2981" y="2913"/>
                </a:lnTo>
                <a:lnTo>
                  <a:pt x="2973" y="2903"/>
                </a:lnTo>
                <a:lnTo>
                  <a:pt x="2966" y="2894"/>
                </a:lnTo>
                <a:lnTo>
                  <a:pt x="2960" y="2883"/>
                </a:lnTo>
                <a:lnTo>
                  <a:pt x="2954" y="2873"/>
                </a:lnTo>
                <a:lnTo>
                  <a:pt x="2949" y="2862"/>
                </a:lnTo>
                <a:lnTo>
                  <a:pt x="2944" y="2852"/>
                </a:lnTo>
                <a:lnTo>
                  <a:pt x="2940" y="2841"/>
                </a:lnTo>
                <a:lnTo>
                  <a:pt x="2936" y="2830"/>
                </a:lnTo>
                <a:lnTo>
                  <a:pt x="2933" y="2819"/>
                </a:lnTo>
                <a:lnTo>
                  <a:pt x="2931" y="2807"/>
                </a:lnTo>
                <a:lnTo>
                  <a:pt x="2929" y="2796"/>
                </a:lnTo>
                <a:lnTo>
                  <a:pt x="2927" y="2784"/>
                </a:lnTo>
                <a:lnTo>
                  <a:pt x="2927" y="2773"/>
                </a:lnTo>
                <a:lnTo>
                  <a:pt x="2926" y="2761"/>
                </a:lnTo>
                <a:lnTo>
                  <a:pt x="2927" y="2750"/>
                </a:lnTo>
                <a:lnTo>
                  <a:pt x="2927" y="2738"/>
                </a:lnTo>
                <a:lnTo>
                  <a:pt x="2929" y="2727"/>
                </a:lnTo>
                <a:lnTo>
                  <a:pt x="2930" y="2716"/>
                </a:lnTo>
                <a:lnTo>
                  <a:pt x="2933" y="2705"/>
                </a:lnTo>
                <a:lnTo>
                  <a:pt x="2936" y="2693"/>
                </a:lnTo>
                <a:lnTo>
                  <a:pt x="2940" y="2682"/>
                </a:lnTo>
                <a:lnTo>
                  <a:pt x="2944" y="2671"/>
                </a:lnTo>
                <a:lnTo>
                  <a:pt x="2948" y="2660"/>
                </a:lnTo>
                <a:lnTo>
                  <a:pt x="2953" y="2650"/>
                </a:lnTo>
                <a:lnTo>
                  <a:pt x="2960" y="2639"/>
                </a:lnTo>
                <a:lnTo>
                  <a:pt x="2966" y="2629"/>
                </a:lnTo>
                <a:lnTo>
                  <a:pt x="2972" y="2619"/>
                </a:lnTo>
                <a:lnTo>
                  <a:pt x="2980" y="2610"/>
                </a:lnTo>
                <a:lnTo>
                  <a:pt x="2988" y="2601"/>
                </a:lnTo>
                <a:lnTo>
                  <a:pt x="2996" y="2591"/>
                </a:lnTo>
                <a:lnTo>
                  <a:pt x="3005" y="2583"/>
                </a:lnTo>
                <a:lnTo>
                  <a:pt x="3014" y="2575"/>
                </a:lnTo>
                <a:lnTo>
                  <a:pt x="3024" y="2568"/>
                </a:lnTo>
                <a:lnTo>
                  <a:pt x="3034" y="2561"/>
                </a:lnTo>
                <a:lnTo>
                  <a:pt x="3044" y="2554"/>
                </a:lnTo>
                <a:lnTo>
                  <a:pt x="3054" y="2549"/>
                </a:lnTo>
                <a:lnTo>
                  <a:pt x="3065" y="2543"/>
                </a:lnTo>
                <a:lnTo>
                  <a:pt x="3076" y="2539"/>
                </a:lnTo>
                <a:lnTo>
                  <a:pt x="3087" y="2534"/>
                </a:lnTo>
                <a:lnTo>
                  <a:pt x="3098" y="2531"/>
                </a:lnTo>
                <a:lnTo>
                  <a:pt x="3109" y="2528"/>
                </a:lnTo>
                <a:lnTo>
                  <a:pt x="3121" y="2525"/>
                </a:lnTo>
                <a:lnTo>
                  <a:pt x="3132" y="2524"/>
                </a:lnTo>
                <a:lnTo>
                  <a:pt x="3144" y="2522"/>
                </a:lnTo>
                <a:lnTo>
                  <a:pt x="3154" y="2522"/>
                </a:lnTo>
                <a:lnTo>
                  <a:pt x="3166" y="2521"/>
                </a:lnTo>
                <a:lnTo>
                  <a:pt x="3177" y="2521"/>
                </a:lnTo>
                <a:lnTo>
                  <a:pt x="3189" y="2522"/>
                </a:lnTo>
                <a:lnTo>
                  <a:pt x="3201" y="2524"/>
                </a:lnTo>
                <a:lnTo>
                  <a:pt x="3212" y="2525"/>
                </a:lnTo>
                <a:lnTo>
                  <a:pt x="3224" y="2528"/>
                </a:lnTo>
                <a:lnTo>
                  <a:pt x="3234" y="2531"/>
                </a:lnTo>
                <a:lnTo>
                  <a:pt x="3246" y="2534"/>
                </a:lnTo>
                <a:lnTo>
                  <a:pt x="3256" y="2539"/>
                </a:lnTo>
                <a:lnTo>
                  <a:pt x="3268" y="2543"/>
                </a:lnTo>
                <a:lnTo>
                  <a:pt x="3279" y="2548"/>
                </a:lnTo>
                <a:lnTo>
                  <a:pt x="3289" y="2554"/>
                </a:lnTo>
                <a:lnTo>
                  <a:pt x="3299" y="2561"/>
                </a:lnTo>
                <a:lnTo>
                  <a:pt x="3309" y="2567"/>
                </a:lnTo>
                <a:lnTo>
                  <a:pt x="3319" y="2574"/>
                </a:lnTo>
                <a:lnTo>
                  <a:pt x="3328" y="2583"/>
                </a:lnTo>
                <a:lnTo>
                  <a:pt x="3336" y="2591"/>
                </a:lnTo>
                <a:lnTo>
                  <a:pt x="4101" y="3351"/>
                </a:lnTo>
                <a:lnTo>
                  <a:pt x="4130" y="3380"/>
                </a:lnTo>
                <a:lnTo>
                  <a:pt x="4161" y="3408"/>
                </a:lnTo>
                <a:lnTo>
                  <a:pt x="4192" y="3436"/>
                </a:lnTo>
                <a:lnTo>
                  <a:pt x="4224" y="3462"/>
                </a:lnTo>
                <a:lnTo>
                  <a:pt x="4256" y="3488"/>
                </a:lnTo>
                <a:lnTo>
                  <a:pt x="4289" y="3513"/>
                </a:lnTo>
                <a:lnTo>
                  <a:pt x="4323" y="3537"/>
                </a:lnTo>
                <a:lnTo>
                  <a:pt x="4356" y="3561"/>
                </a:lnTo>
                <a:lnTo>
                  <a:pt x="4390" y="3583"/>
                </a:lnTo>
                <a:lnTo>
                  <a:pt x="4426" y="3605"/>
                </a:lnTo>
                <a:lnTo>
                  <a:pt x="4460" y="3625"/>
                </a:lnTo>
                <a:lnTo>
                  <a:pt x="4496" y="3645"/>
                </a:lnTo>
                <a:lnTo>
                  <a:pt x="4533" y="3664"/>
                </a:lnTo>
                <a:lnTo>
                  <a:pt x="4570" y="3681"/>
                </a:lnTo>
                <a:lnTo>
                  <a:pt x="4607" y="3698"/>
                </a:lnTo>
                <a:lnTo>
                  <a:pt x="4645" y="3715"/>
                </a:lnTo>
                <a:lnTo>
                  <a:pt x="4683" y="3730"/>
                </a:lnTo>
                <a:lnTo>
                  <a:pt x="4722" y="3744"/>
                </a:lnTo>
                <a:lnTo>
                  <a:pt x="4759" y="3757"/>
                </a:lnTo>
                <a:lnTo>
                  <a:pt x="4798" y="3770"/>
                </a:lnTo>
                <a:lnTo>
                  <a:pt x="4838" y="3781"/>
                </a:lnTo>
                <a:lnTo>
                  <a:pt x="4878" y="3792"/>
                </a:lnTo>
                <a:lnTo>
                  <a:pt x="4918" y="3801"/>
                </a:lnTo>
                <a:lnTo>
                  <a:pt x="4958" y="3810"/>
                </a:lnTo>
                <a:lnTo>
                  <a:pt x="4999" y="3817"/>
                </a:lnTo>
                <a:lnTo>
                  <a:pt x="5040" y="3823"/>
                </a:lnTo>
                <a:lnTo>
                  <a:pt x="5081" y="3829"/>
                </a:lnTo>
                <a:lnTo>
                  <a:pt x="5123" y="3834"/>
                </a:lnTo>
                <a:lnTo>
                  <a:pt x="5165" y="3837"/>
                </a:lnTo>
                <a:lnTo>
                  <a:pt x="5207" y="3840"/>
                </a:lnTo>
                <a:lnTo>
                  <a:pt x="5249" y="3841"/>
                </a:lnTo>
                <a:lnTo>
                  <a:pt x="5291" y="3842"/>
                </a:lnTo>
                <a:lnTo>
                  <a:pt x="5292" y="3842"/>
                </a:lnTo>
                <a:lnTo>
                  <a:pt x="5334" y="3841"/>
                </a:lnTo>
                <a:lnTo>
                  <a:pt x="5376" y="3840"/>
                </a:lnTo>
                <a:lnTo>
                  <a:pt x="5418" y="3837"/>
                </a:lnTo>
                <a:lnTo>
                  <a:pt x="5460" y="3834"/>
                </a:lnTo>
                <a:lnTo>
                  <a:pt x="5501" y="3829"/>
                </a:lnTo>
                <a:lnTo>
                  <a:pt x="5544" y="3823"/>
                </a:lnTo>
                <a:lnTo>
                  <a:pt x="5585" y="3817"/>
                </a:lnTo>
                <a:lnTo>
                  <a:pt x="5625" y="3810"/>
                </a:lnTo>
                <a:lnTo>
                  <a:pt x="5666" y="3801"/>
                </a:lnTo>
                <a:lnTo>
                  <a:pt x="5706" y="3792"/>
                </a:lnTo>
                <a:lnTo>
                  <a:pt x="5746" y="3781"/>
                </a:lnTo>
                <a:lnTo>
                  <a:pt x="5785" y="3770"/>
                </a:lnTo>
                <a:lnTo>
                  <a:pt x="5825" y="3758"/>
                </a:lnTo>
                <a:lnTo>
                  <a:pt x="5862" y="3744"/>
                </a:lnTo>
                <a:lnTo>
                  <a:pt x="5901" y="3730"/>
                </a:lnTo>
                <a:lnTo>
                  <a:pt x="5939" y="3715"/>
                </a:lnTo>
                <a:lnTo>
                  <a:pt x="5977" y="3699"/>
                </a:lnTo>
                <a:lnTo>
                  <a:pt x="6014" y="3682"/>
                </a:lnTo>
                <a:lnTo>
                  <a:pt x="6051" y="3665"/>
                </a:lnTo>
                <a:lnTo>
                  <a:pt x="6088" y="3646"/>
                </a:lnTo>
                <a:lnTo>
                  <a:pt x="6123" y="3626"/>
                </a:lnTo>
                <a:lnTo>
                  <a:pt x="6159" y="3605"/>
                </a:lnTo>
                <a:lnTo>
                  <a:pt x="6194" y="3584"/>
                </a:lnTo>
                <a:lnTo>
                  <a:pt x="6229" y="3561"/>
                </a:lnTo>
                <a:lnTo>
                  <a:pt x="6262" y="3537"/>
                </a:lnTo>
                <a:lnTo>
                  <a:pt x="6296" y="3513"/>
                </a:lnTo>
                <a:lnTo>
                  <a:pt x="6330" y="3489"/>
                </a:lnTo>
                <a:lnTo>
                  <a:pt x="6361" y="3463"/>
                </a:lnTo>
                <a:lnTo>
                  <a:pt x="6394" y="3437"/>
                </a:lnTo>
                <a:lnTo>
                  <a:pt x="6424" y="3408"/>
                </a:lnTo>
                <a:lnTo>
                  <a:pt x="6456" y="3380"/>
                </a:lnTo>
                <a:lnTo>
                  <a:pt x="6486" y="3351"/>
                </a:lnTo>
                <a:lnTo>
                  <a:pt x="6515" y="3321"/>
                </a:lnTo>
                <a:lnTo>
                  <a:pt x="6543" y="3291"/>
                </a:lnTo>
                <a:lnTo>
                  <a:pt x="6571" y="3259"/>
                </a:lnTo>
                <a:lnTo>
                  <a:pt x="6598" y="3228"/>
                </a:lnTo>
                <a:lnTo>
                  <a:pt x="6623" y="3195"/>
                </a:lnTo>
                <a:lnTo>
                  <a:pt x="6649" y="3163"/>
                </a:lnTo>
                <a:lnTo>
                  <a:pt x="6673" y="3129"/>
                </a:lnTo>
                <a:lnTo>
                  <a:pt x="6696" y="3095"/>
                </a:lnTo>
                <a:lnTo>
                  <a:pt x="6718" y="3062"/>
                </a:lnTo>
                <a:lnTo>
                  <a:pt x="6740" y="3026"/>
                </a:lnTo>
                <a:lnTo>
                  <a:pt x="6760" y="2991"/>
                </a:lnTo>
                <a:lnTo>
                  <a:pt x="6780" y="2956"/>
                </a:lnTo>
                <a:lnTo>
                  <a:pt x="6799" y="2919"/>
                </a:lnTo>
                <a:lnTo>
                  <a:pt x="6817" y="2882"/>
                </a:lnTo>
                <a:lnTo>
                  <a:pt x="6834" y="2845"/>
                </a:lnTo>
                <a:lnTo>
                  <a:pt x="6851" y="2807"/>
                </a:lnTo>
                <a:lnTo>
                  <a:pt x="6865" y="2770"/>
                </a:lnTo>
                <a:lnTo>
                  <a:pt x="6879" y="2732"/>
                </a:lnTo>
                <a:lnTo>
                  <a:pt x="6893" y="2693"/>
                </a:lnTo>
                <a:lnTo>
                  <a:pt x="6905" y="2654"/>
                </a:lnTo>
                <a:lnTo>
                  <a:pt x="6917" y="2614"/>
                </a:lnTo>
                <a:lnTo>
                  <a:pt x="6928" y="2575"/>
                </a:lnTo>
                <a:lnTo>
                  <a:pt x="6937" y="2534"/>
                </a:lnTo>
                <a:lnTo>
                  <a:pt x="6945" y="2494"/>
                </a:lnTo>
                <a:lnTo>
                  <a:pt x="6953" y="2454"/>
                </a:lnTo>
                <a:lnTo>
                  <a:pt x="6959" y="2414"/>
                </a:lnTo>
                <a:lnTo>
                  <a:pt x="6964" y="2373"/>
                </a:lnTo>
                <a:lnTo>
                  <a:pt x="6970" y="2331"/>
                </a:lnTo>
                <a:lnTo>
                  <a:pt x="6973" y="2290"/>
                </a:lnTo>
                <a:lnTo>
                  <a:pt x="6975" y="2248"/>
                </a:lnTo>
                <a:lnTo>
                  <a:pt x="6977" y="2206"/>
                </a:lnTo>
                <a:lnTo>
                  <a:pt x="6977" y="2164"/>
                </a:lnTo>
                <a:lnTo>
                  <a:pt x="6977" y="2122"/>
                </a:lnTo>
                <a:lnTo>
                  <a:pt x="6976" y="2079"/>
                </a:lnTo>
                <a:lnTo>
                  <a:pt x="6973" y="2038"/>
                </a:lnTo>
                <a:lnTo>
                  <a:pt x="6970" y="1996"/>
                </a:lnTo>
                <a:lnTo>
                  <a:pt x="6964" y="1954"/>
                </a:lnTo>
                <a:lnTo>
                  <a:pt x="6959" y="1913"/>
                </a:lnTo>
                <a:lnTo>
                  <a:pt x="6953" y="1872"/>
                </a:lnTo>
                <a:lnTo>
                  <a:pt x="6945" y="1831"/>
                </a:lnTo>
                <a:lnTo>
                  <a:pt x="6937" y="1791"/>
                </a:lnTo>
                <a:lnTo>
                  <a:pt x="6928" y="1751"/>
                </a:lnTo>
                <a:lnTo>
                  <a:pt x="6917" y="1711"/>
                </a:lnTo>
                <a:lnTo>
                  <a:pt x="6905" y="1671"/>
                </a:lnTo>
                <a:lnTo>
                  <a:pt x="6894" y="1632"/>
                </a:lnTo>
                <a:lnTo>
                  <a:pt x="6880" y="1593"/>
                </a:lnTo>
                <a:lnTo>
                  <a:pt x="6865" y="1554"/>
                </a:lnTo>
                <a:lnTo>
                  <a:pt x="6851" y="1517"/>
                </a:lnTo>
                <a:lnTo>
                  <a:pt x="6835" y="1479"/>
                </a:lnTo>
                <a:lnTo>
                  <a:pt x="6817" y="1442"/>
                </a:lnTo>
                <a:lnTo>
                  <a:pt x="6799" y="1405"/>
                </a:lnTo>
                <a:lnTo>
                  <a:pt x="6781" y="1369"/>
                </a:lnTo>
                <a:lnTo>
                  <a:pt x="6761" y="1333"/>
                </a:lnTo>
                <a:lnTo>
                  <a:pt x="6740" y="1297"/>
                </a:lnTo>
                <a:lnTo>
                  <a:pt x="6719" y="1262"/>
                </a:lnTo>
                <a:lnTo>
                  <a:pt x="6696" y="1228"/>
                </a:lnTo>
                <a:lnTo>
                  <a:pt x="6673" y="1193"/>
                </a:lnTo>
                <a:lnTo>
                  <a:pt x="6649" y="1161"/>
                </a:lnTo>
                <a:lnTo>
                  <a:pt x="6623" y="1127"/>
                </a:lnTo>
                <a:lnTo>
                  <a:pt x="6598" y="1094"/>
                </a:lnTo>
                <a:lnTo>
                  <a:pt x="6571" y="1063"/>
                </a:lnTo>
                <a:lnTo>
                  <a:pt x="6543" y="1031"/>
                </a:lnTo>
                <a:lnTo>
                  <a:pt x="6515" y="1001"/>
                </a:lnTo>
                <a:lnTo>
                  <a:pt x="6486" y="970"/>
                </a:lnTo>
                <a:lnTo>
                  <a:pt x="6422" y="912"/>
                </a:lnTo>
                <a:lnTo>
                  <a:pt x="6357" y="856"/>
                </a:lnTo>
                <a:lnTo>
                  <a:pt x="6290" y="804"/>
                </a:lnTo>
                <a:lnTo>
                  <a:pt x="6220" y="756"/>
                </a:lnTo>
                <a:lnTo>
                  <a:pt x="6150" y="712"/>
                </a:lnTo>
                <a:lnTo>
                  <a:pt x="6077" y="672"/>
                </a:lnTo>
                <a:lnTo>
                  <a:pt x="6002" y="635"/>
                </a:lnTo>
                <a:lnTo>
                  <a:pt x="5928" y="603"/>
                </a:lnTo>
                <a:lnTo>
                  <a:pt x="5851" y="573"/>
                </a:lnTo>
                <a:lnTo>
                  <a:pt x="5773" y="549"/>
                </a:lnTo>
                <a:lnTo>
                  <a:pt x="5694" y="528"/>
                </a:lnTo>
                <a:lnTo>
                  <a:pt x="5614" y="510"/>
                </a:lnTo>
                <a:lnTo>
                  <a:pt x="5534" y="497"/>
                </a:lnTo>
                <a:lnTo>
                  <a:pt x="5454" y="487"/>
                </a:lnTo>
                <a:lnTo>
                  <a:pt x="5373" y="482"/>
                </a:lnTo>
                <a:lnTo>
                  <a:pt x="5292" y="480"/>
                </a:lnTo>
                <a:lnTo>
                  <a:pt x="5211" y="482"/>
                </a:lnTo>
                <a:lnTo>
                  <a:pt x="5130" y="487"/>
                </a:lnTo>
                <a:lnTo>
                  <a:pt x="5050" y="497"/>
                </a:lnTo>
                <a:lnTo>
                  <a:pt x="4970" y="510"/>
                </a:lnTo>
                <a:lnTo>
                  <a:pt x="4891" y="528"/>
                </a:lnTo>
                <a:lnTo>
                  <a:pt x="4812" y="549"/>
                </a:lnTo>
                <a:lnTo>
                  <a:pt x="4734" y="573"/>
                </a:lnTo>
                <a:lnTo>
                  <a:pt x="4657" y="603"/>
                </a:lnTo>
                <a:lnTo>
                  <a:pt x="4582" y="635"/>
                </a:lnTo>
                <a:lnTo>
                  <a:pt x="4508" y="672"/>
                </a:lnTo>
                <a:lnTo>
                  <a:pt x="4435" y="712"/>
                </a:lnTo>
                <a:lnTo>
                  <a:pt x="4365" y="756"/>
                </a:lnTo>
                <a:lnTo>
                  <a:pt x="4295" y="804"/>
                </a:lnTo>
                <a:lnTo>
                  <a:pt x="4228" y="856"/>
                </a:lnTo>
                <a:lnTo>
                  <a:pt x="4163" y="912"/>
                </a:lnTo>
                <a:lnTo>
                  <a:pt x="4101" y="970"/>
                </a:lnTo>
                <a:lnTo>
                  <a:pt x="2056" y="3012"/>
                </a:lnTo>
                <a:lnTo>
                  <a:pt x="2010" y="3055"/>
                </a:lnTo>
                <a:lnTo>
                  <a:pt x="1964" y="3094"/>
                </a:lnTo>
                <a:lnTo>
                  <a:pt x="1916" y="3132"/>
                </a:lnTo>
                <a:lnTo>
                  <a:pt x="1867" y="3166"/>
                </a:lnTo>
                <a:lnTo>
                  <a:pt x="1817" y="3197"/>
                </a:lnTo>
                <a:lnTo>
                  <a:pt x="1764" y="3226"/>
                </a:lnTo>
                <a:lnTo>
                  <a:pt x="1711" y="3252"/>
                </a:lnTo>
                <a:lnTo>
                  <a:pt x="1658" y="3275"/>
                </a:lnTo>
                <a:lnTo>
                  <a:pt x="1603" y="3296"/>
                </a:lnTo>
                <a:lnTo>
                  <a:pt x="1547" y="3314"/>
                </a:lnTo>
                <a:lnTo>
                  <a:pt x="1491" y="3328"/>
                </a:lnTo>
                <a:lnTo>
                  <a:pt x="1435" y="3341"/>
                </a:lnTo>
                <a:lnTo>
                  <a:pt x="1378" y="3351"/>
                </a:lnTo>
                <a:lnTo>
                  <a:pt x="1320" y="3358"/>
                </a:lnTo>
                <a:lnTo>
                  <a:pt x="1262" y="3361"/>
                </a:lnTo>
                <a:lnTo>
                  <a:pt x="1204" y="3363"/>
                </a:lnTo>
                <a:lnTo>
                  <a:pt x="1146" y="3362"/>
                </a:lnTo>
                <a:lnTo>
                  <a:pt x="1089" y="3358"/>
                </a:lnTo>
                <a:lnTo>
                  <a:pt x="1031" y="3351"/>
                </a:lnTo>
                <a:lnTo>
                  <a:pt x="975" y="3341"/>
                </a:lnTo>
                <a:lnTo>
                  <a:pt x="918" y="3328"/>
                </a:lnTo>
                <a:lnTo>
                  <a:pt x="861" y="3314"/>
                </a:lnTo>
                <a:lnTo>
                  <a:pt x="805" y="3296"/>
                </a:lnTo>
                <a:lnTo>
                  <a:pt x="750" y="3276"/>
                </a:lnTo>
                <a:lnTo>
                  <a:pt x="697" y="3253"/>
                </a:lnTo>
                <a:lnTo>
                  <a:pt x="644" y="3227"/>
                </a:lnTo>
                <a:lnTo>
                  <a:pt x="592" y="3198"/>
                </a:lnTo>
                <a:lnTo>
                  <a:pt x="541" y="3167"/>
                </a:lnTo>
                <a:lnTo>
                  <a:pt x="492" y="3132"/>
                </a:lnTo>
                <a:lnTo>
                  <a:pt x="443" y="3095"/>
                </a:lnTo>
                <a:lnTo>
                  <a:pt x="397" y="3055"/>
                </a:lnTo>
                <a:lnTo>
                  <a:pt x="352" y="3013"/>
                </a:lnTo>
                <a:lnTo>
                  <a:pt x="309" y="2968"/>
                </a:lnTo>
                <a:lnTo>
                  <a:pt x="269" y="2922"/>
                </a:lnTo>
                <a:lnTo>
                  <a:pt x="233" y="2874"/>
                </a:lnTo>
                <a:lnTo>
                  <a:pt x="198" y="2823"/>
                </a:lnTo>
                <a:lnTo>
                  <a:pt x="166" y="2773"/>
                </a:lnTo>
                <a:lnTo>
                  <a:pt x="138" y="2721"/>
                </a:lnTo>
                <a:lnTo>
                  <a:pt x="112" y="2668"/>
                </a:lnTo>
                <a:lnTo>
                  <a:pt x="88" y="2614"/>
                </a:lnTo>
                <a:lnTo>
                  <a:pt x="67" y="2560"/>
                </a:lnTo>
                <a:lnTo>
                  <a:pt x="49" y="2504"/>
                </a:lnTo>
                <a:lnTo>
                  <a:pt x="35" y="2447"/>
                </a:lnTo>
                <a:lnTo>
                  <a:pt x="22" y="2391"/>
                </a:lnTo>
                <a:lnTo>
                  <a:pt x="13" y="2334"/>
                </a:lnTo>
                <a:lnTo>
                  <a:pt x="5" y="2276"/>
                </a:lnTo>
                <a:lnTo>
                  <a:pt x="1" y="2218"/>
                </a:lnTo>
                <a:lnTo>
                  <a:pt x="0" y="2160"/>
                </a:lnTo>
                <a:lnTo>
                  <a:pt x="1" y="2103"/>
                </a:lnTo>
                <a:lnTo>
                  <a:pt x="5" y="2046"/>
                </a:lnTo>
                <a:lnTo>
                  <a:pt x="13" y="1988"/>
                </a:lnTo>
                <a:lnTo>
                  <a:pt x="22" y="1931"/>
                </a:lnTo>
                <a:lnTo>
                  <a:pt x="35" y="1875"/>
                </a:lnTo>
                <a:lnTo>
                  <a:pt x="49" y="1818"/>
                </a:lnTo>
                <a:lnTo>
                  <a:pt x="67" y="1763"/>
                </a:lnTo>
                <a:lnTo>
                  <a:pt x="87" y="1709"/>
                </a:lnTo>
                <a:lnTo>
                  <a:pt x="112" y="1655"/>
                </a:lnTo>
                <a:lnTo>
                  <a:pt x="137" y="1602"/>
                </a:lnTo>
                <a:lnTo>
                  <a:pt x="166" y="1550"/>
                </a:lnTo>
                <a:lnTo>
                  <a:pt x="198" y="1500"/>
                </a:lnTo>
                <a:lnTo>
                  <a:pt x="232" y="1450"/>
                </a:lnTo>
                <a:lnTo>
                  <a:pt x="268" y="1403"/>
                </a:lnTo>
                <a:lnTo>
                  <a:pt x="308" y="1357"/>
                </a:lnTo>
                <a:lnTo>
                  <a:pt x="352" y="1312"/>
                </a:lnTo>
                <a:lnTo>
                  <a:pt x="396" y="1270"/>
                </a:lnTo>
                <a:lnTo>
                  <a:pt x="443" y="1230"/>
                </a:lnTo>
                <a:lnTo>
                  <a:pt x="490" y="1193"/>
                </a:lnTo>
                <a:lnTo>
                  <a:pt x="541" y="1158"/>
                </a:lnTo>
                <a:lnTo>
                  <a:pt x="592" y="1127"/>
                </a:lnTo>
                <a:lnTo>
                  <a:pt x="643" y="1099"/>
                </a:lnTo>
                <a:lnTo>
                  <a:pt x="697" y="1072"/>
                </a:lnTo>
                <a:lnTo>
                  <a:pt x="750" y="1049"/>
                </a:lnTo>
                <a:lnTo>
                  <a:pt x="805" y="1028"/>
                </a:lnTo>
                <a:lnTo>
                  <a:pt x="861" y="1010"/>
                </a:lnTo>
                <a:lnTo>
                  <a:pt x="918" y="996"/>
                </a:lnTo>
                <a:lnTo>
                  <a:pt x="974" y="983"/>
                </a:lnTo>
                <a:lnTo>
                  <a:pt x="1031" y="974"/>
                </a:lnTo>
                <a:lnTo>
                  <a:pt x="1088" y="967"/>
                </a:lnTo>
                <a:lnTo>
                  <a:pt x="1146" y="963"/>
                </a:lnTo>
                <a:lnTo>
                  <a:pt x="1204" y="962"/>
                </a:lnTo>
                <a:lnTo>
                  <a:pt x="1262" y="963"/>
                </a:lnTo>
                <a:lnTo>
                  <a:pt x="1320" y="967"/>
                </a:lnTo>
                <a:lnTo>
                  <a:pt x="1378" y="974"/>
                </a:lnTo>
                <a:lnTo>
                  <a:pt x="1435" y="983"/>
                </a:lnTo>
                <a:lnTo>
                  <a:pt x="1491" y="996"/>
                </a:lnTo>
                <a:lnTo>
                  <a:pt x="1547" y="1011"/>
                </a:lnTo>
                <a:lnTo>
                  <a:pt x="1603" y="1028"/>
                </a:lnTo>
                <a:lnTo>
                  <a:pt x="1658" y="1049"/>
                </a:lnTo>
                <a:lnTo>
                  <a:pt x="1711" y="1072"/>
                </a:lnTo>
                <a:lnTo>
                  <a:pt x="1764" y="1099"/>
                </a:lnTo>
                <a:lnTo>
                  <a:pt x="1817" y="1127"/>
                </a:lnTo>
                <a:lnTo>
                  <a:pt x="1867" y="1158"/>
                </a:lnTo>
                <a:lnTo>
                  <a:pt x="1916" y="1193"/>
                </a:lnTo>
                <a:lnTo>
                  <a:pt x="1964" y="1230"/>
                </a:lnTo>
                <a:lnTo>
                  <a:pt x="2010" y="1270"/>
                </a:lnTo>
                <a:lnTo>
                  <a:pt x="2056" y="1312"/>
                </a:lnTo>
                <a:lnTo>
                  <a:pt x="2133" y="1391"/>
                </a:lnTo>
                <a:lnTo>
                  <a:pt x="2142" y="1400"/>
                </a:lnTo>
                <a:lnTo>
                  <a:pt x="2150" y="1409"/>
                </a:lnTo>
                <a:lnTo>
                  <a:pt x="2158" y="1419"/>
                </a:lnTo>
                <a:lnTo>
                  <a:pt x="2165" y="1428"/>
                </a:lnTo>
                <a:lnTo>
                  <a:pt x="2171" y="1439"/>
                </a:lnTo>
                <a:lnTo>
                  <a:pt x="2177" y="1449"/>
                </a:lnTo>
                <a:lnTo>
                  <a:pt x="2182" y="1460"/>
                </a:lnTo>
                <a:lnTo>
                  <a:pt x="2187" y="1470"/>
                </a:lnTo>
                <a:lnTo>
                  <a:pt x="2191" y="1481"/>
                </a:lnTo>
                <a:lnTo>
                  <a:pt x="2194" y="1492"/>
                </a:lnTo>
                <a:lnTo>
                  <a:pt x="2198" y="1504"/>
                </a:lnTo>
                <a:lnTo>
                  <a:pt x="2200" y="1515"/>
                </a:lnTo>
                <a:lnTo>
                  <a:pt x="2202" y="1526"/>
                </a:lnTo>
                <a:lnTo>
                  <a:pt x="2204" y="1538"/>
                </a:lnTo>
                <a:lnTo>
                  <a:pt x="2204" y="1549"/>
                </a:lnTo>
                <a:lnTo>
                  <a:pt x="2205" y="1561"/>
                </a:lnTo>
                <a:lnTo>
                  <a:pt x="2204" y="1572"/>
                </a:lnTo>
                <a:lnTo>
                  <a:pt x="2204" y="1584"/>
                </a:lnTo>
                <a:lnTo>
                  <a:pt x="2202" y="1595"/>
                </a:lnTo>
                <a:lnTo>
                  <a:pt x="2200" y="1607"/>
                </a:lnTo>
                <a:lnTo>
                  <a:pt x="2198" y="1617"/>
                </a:lnTo>
                <a:lnTo>
                  <a:pt x="2194" y="1629"/>
                </a:lnTo>
                <a:lnTo>
                  <a:pt x="2191" y="1641"/>
                </a:lnTo>
                <a:lnTo>
                  <a:pt x="2187" y="1651"/>
                </a:lnTo>
                <a:lnTo>
                  <a:pt x="2182" y="1662"/>
                </a:lnTo>
                <a:lnTo>
                  <a:pt x="2177" y="1672"/>
                </a:lnTo>
                <a:lnTo>
                  <a:pt x="2171" y="1683"/>
                </a:lnTo>
                <a:lnTo>
                  <a:pt x="2165" y="1693"/>
                </a:lnTo>
                <a:lnTo>
                  <a:pt x="2158" y="1703"/>
                </a:lnTo>
                <a:lnTo>
                  <a:pt x="2150" y="1712"/>
                </a:lnTo>
                <a:lnTo>
                  <a:pt x="2142" y="1721"/>
                </a:lnTo>
                <a:lnTo>
                  <a:pt x="2133" y="1730"/>
                </a:lnTo>
                <a:lnTo>
                  <a:pt x="2125" y="1739"/>
                </a:lnTo>
                <a:lnTo>
                  <a:pt x="2116" y="1747"/>
                </a:lnTo>
                <a:lnTo>
                  <a:pt x="2106" y="1754"/>
                </a:lnTo>
                <a:lnTo>
                  <a:pt x="2097" y="1761"/>
                </a:lnTo>
                <a:lnTo>
                  <a:pt x="2086" y="1768"/>
                </a:lnTo>
                <a:lnTo>
                  <a:pt x="2076" y="1773"/>
                </a:lnTo>
                <a:lnTo>
                  <a:pt x="2065" y="1778"/>
                </a:lnTo>
                <a:lnTo>
                  <a:pt x="2054" y="1783"/>
                </a:lnTo>
                <a:lnTo>
                  <a:pt x="2044" y="1788"/>
                </a:lnTo>
                <a:lnTo>
                  <a:pt x="2032" y="1791"/>
                </a:lnTo>
                <a:lnTo>
                  <a:pt x="2021" y="1794"/>
                </a:lnTo>
                <a:lnTo>
                  <a:pt x="2010" y="1796"/>
                </a:lnTo>
                <a:lnTo>
                  <a:pt x="1999" y="1798"/>
                </a:lnTo>
                <a:lnTo>
                  <a:pt x="1987" y="1799"/>
                </a:lnTo>
                <a:lnTo>
                  <a:pt x="1976" y="1800"/>
                </a:lnTo>
                <a:lnTo>
                  <a:pt x="1964" y="1800"/>
                </a:lnTo>
                <a:lnTo>
                  <a:pt x="1952" y="1800"/>
                </a:lnTo>
                <a:lnTo>
                  <a:pt x="1941" y="1799"/>
                </a:lnTo>
                <a:lnTo>
                  <a:pt x="1929" y="1798"/>
                </a:lnTo>
                <a:lnTo>
                  <a:pt x="1918" y="1796"/>
                </a:lnTo>
                <a:lnTo>
                  <a:pt x="1907" y="1794"/>
                </a:lnTo>
                <a:lnTo>
                  <a:pt x="1896" y="1791"/>
                </a:lnTo>
                <a:lnTo>
                  <a:pt x="1884" y="1788"/>
                </a:lnTo>
                <a:lnTo>
                  <a:pt x="1873" y="1783"/>
                </a:lnTo>
                <a:lnTo>
                  <a:pt x="1863" y="1778"/>
                </a:lnTo>
                <a:lnTo>
                  <a:pt x="1852" y="1773"/>
                </a:lnTo>
                <a:lnTo>
                  <a:pt x="1842" y="1768"/>
                </a:lnTo>
                <a:lnTo>
                  <a:pt x="1831" y="1761"/>
                </a:lnTo>
                <a:lnTo>
                  <a:pt x="1822" y="1754"/>
                </a:lnTo>
                <a:lnTo>
                  <a:pt x="1812" y="1747"/>
                </a:lnTo>
                <a:lnTo>
                  <a:pt x="1803" y="1739"/>
                </a:lnTo>
                <a:lnTo>
                  <a:pt x="1793" y="1730"/>
                </a:lnTo>
                <a:lnTo>
                  <a:pt x="1715" y="1651"/>
                </a:lnTo>
                <a:lnTo>
                  <a:pt x="1688" y="1626"/>
                </a:lnTo>
                <a:lnTo>
                  <a:pt x="1660" y="1602"/>
                </a:lnTo>
                <a:lnTo>
                  <a:pt x="1631" y="1580"/>
                </a:lnTo>
                <a:lnTo>
                  <a:pt x="1602" y="1560"/>
                </a:lnTo>
                <a:lnTo>
                  <a:pt x="1571" y="1541"/>
                </a:lnTo>
                <a:lnTo>
                  <a:pt x="1540" y="1523"/>
                </a:lnTo>
                <a:lnTo>
                  <a:pt x="1508" y="1507"/>
                </a:lnTo>
                <a:lnTo>
                  <a:pt x="1476" y="1494"/>
                </a:lnTo>
                <a:lnTo>
                  <a:pt x="1443" y="1481"/>
                </a:lnTo>
                <a:lnTo>
                  <a:pt x="1409" y="1470"/>
                </a:lnTo>
                <a:lnTo>
                  <a:pt x="1376" y="1462"/>
                </a:lnTo>
                <a:lnTo>
                  <a:pt x="1342" y="1455"/>
                </a:lnTo>
                <a:lnTo>
                  <a:pt x="1307" y="1448"/>
                </a:lnTo>
                <a:lnTo>
                  <a:pt x="1272" y="1444"/>
                </a:lnTo>
                <a:lnTo>
                  <a:pt x="1239" y="1442"/>
                </a:lnTo>
                <a:lnTo>
                  <a:pt x="1203" y="1441"/>
                </a:lnTo>
                <a:lnTo>
                  <a:pt x="1168" y="1442"/>
                </a:lnTo>
                <a:lnTo>
                  <a:pt x="1134" y="1444"/>
                </a:lnTo>
                <a:lnTo>
                  <a:pt x="1100" y="1448"/>
                </a:lnTo>
                <a:lnTo>
                  <a:pt x="1065" y="1455"/>
                </a:lnTo>
                <a:lnTo>
                  <a:pt x="1031" y="1462"/>
                </a:lnTo>
                <a:lnTo>
                  <a:pt x="997" y="1471"/>
                </a:lnTo>
                <a:lnTo>
                  <a:pt x="964" y="1482"/>
                </a:lnTo>
                <a:lnTo>
                  <a:pt x="930" y="1494"/>
                </a:lnTo>
                <a:lnTo>
                  <a:pt x="898" y="1508"/>
                </a:lnTo>
                <a:lnTo>
                  <a:pt x="866" y="1524"/>
                </a:lnTo>
                <a:lnTo>
                  <a:pt x="835" y="1541"/>
                </a:lnTo>
                <a:lnTo>
                  <a:pt x="804" y="1560"/>
                </a:lnTo>
                <a:lnTo>
                  <a:pt x="775" y="1581"/>
                </a:lnTo>
                <a:lnTo>
                  <a:pt x="746" y="1603"/>
                </a:lnTo>
                <a:lnTo>
                  <a:pt x="718" y="1627"/>
                </a:lnTo>
                <a:lnTo>
                  <a:pt x="690" y="1652"/>
                </a:lnTo>
                <a:lnTo>
                  <a:pt x="665" y="1678"/>
                </a:lnTo>
                <a:lnTo>
                  <a:pt x="641" y="1707"/>
                </a:lnTo>
                <a:lnTo>
                  <a:pt x="619" y="1735"/>
                </a:lnTo>
                <a:lnTo>
                  <a:pt x="599" y="1764"/>
                </a:lnTo>
                <a:lnTo>
                  <a:pt x="580" y="1795"/>
                </a:lnTo>
                <a:lnTo>
                  <a:pt x="562" y="1826"/>
                </a:lnTo>
                <a:lnTo>
                  <a:pt x="547" y="1858"/>
                </a:lnTo>
                <a:lnTo>
                  <a:pt x="533" y="1889"/>
                </a:lnTo>
                <a:lnTo>
                  <a:pt x="521" y="1923"/>
                </a:lnTo>
                <a:lnTo>
                  <a:pt x="510" y="1956"/>
                </a:lnTo>
                <a:lnTo>
                  <a:pt x="501" y="1989"/>
                </a:lnTo>
                <a:lnTo>
                  <a:pt x="494" y="2024"/>
                </a:lnTo>
                <a:lnTo>
                  <a:pt x="488" y="2058"/>
                </a:lnTo>
                <a:lnTo>
                  <a:pt x="484" y="2092"/>
                </a:lnTo>
                <a:lnTo>
                  <a:pt x="481" y="2127"/>
                </a:lnTo>
                <a:lnTo>
                  <a:pt x="481" y="2162"/>
                </a:lnTo>
                <a:lnTo>
                  <a:pt x="481" y="2196"/>
                </a:lnTo>
                <a:lnTo>
                  <a:pt x="484" y="2231"/>
                </a:lnTo>
                <a:lnTo>
                  <a:pt x="488" y="2266"/>
                </a:lnTo>
                <a:lnTo>
                  <a:pt x="494" y="2300"/>
                </a:lnTo>
                <a:lnTo>
                  <a:pt x="501" y="2334"/>
                </a:lnTo>
                <a:lnTo>
                  <a:pt x="510" y="2367"/>
                </a:lnTo>
                <a:lnTo>
                  <a:pt x="521" y="2401"/>
                </a:lnTo>
                <a:lnTo>
                  <a:pt x="534" y="2434"/>
                </a:lnTo>
                <a:lnTo>
                  <a:pt x="547" y="2466"/>
                </a:lnTo>
                <a:lnTo>
                  <a:pt x="563" y="2499"/>
                </a:lnTo>
                <a:lnTo>
                  <a:pt x="581" y="2529"/>
                </a:lnTo>
                <a:lnTo>
                  <a:pt x="600" y="2560"/>
                </a:lnTo>
                <a:lnTo>
                  <a:pt x="620" y="2590"/>
                </a:lnTo>
                <a:lnTo>
                  <a:pt x="642" y="2618"/>
                </a:lnTo>
                <a:lnTo>
                  <a:pt x="666" y="2647"/>
                </a:lnTo>
                <a:lnTo>
                  <a:pt x="691" y="2674"/>
                </a:lnTo>
                <a:lnTo>
                  <a:pt x="719" y="2699"/>
                </a:lnTo>
                <a:lnTo>
                  <a:pt x="747" y="2722"/>
                </a:lnTo>
                <a:lnTo>
                  <a:pt x="776" y="2744"/>
                </a:lnTo>
                <a:lnTo>
                  <a:pt x="805" y="2765"/>
                </a:lnTo>
                <a:lnTo>
                  <a:pt x="836" y="2784"/>
                </a:lnTo>
                <a:lnTo>
                  <a:pt x="867" y="2801"/>
                </a:lnTo>
                <a:lnTo>
                  <a:pt x="899" y="2817"/>
                </a:lnTo>
                <a:lnTo>
                  <a:pt x="931" y="2831"/>
                </a:lnTo>
                <a:lnTo>
                  <a:pt x="964" y="2843"/>
                </a:lnTo>
                <a:lnTo>
                  <a:pt x="998" y="2854"/>
                </a:lnTo>
                <a:lnTo>
                  <a:pt x="1031" y="2863"/>
                </a:lnTo>
                <a:lnTo>
                  <a:pt x="1065" y="2871"/>
                </a:lnTo>
                <a:lnTo>
                  <a:pt x="1100" y="2876"/>
                </a:lnTo>
                <a:lnTo>
                  <a:pt x="1135" y="2880"/>
                </a:lnTo>
                <a:lnTo>
                  <a:pt x="1169" y="2882"/>
                </a:lnTo>
                <a:lnTo>
                  <a:pt x="1204" y="2883"/>
                </a:lnTo>
                <a:lnTo>
                  <a:pt x="1239" y="2882"/>
                </a:lnTo>
                <a:lnTo>
                  <a:pt x="1274" y="2880"/>
                </a:lnTo>
                <a:lnTo>
                  <a:pt x="1307" y="2876"/>
                </a:lnTo>
                <a:lnTo>
                  <a:pt x="1342" y="2871"/>
                </a:lnTo>
                <a:lnTo>
                  <a:pt x="1376" y="2863"/>
                </a:lnTo>
                <a:lnTo>
                  <a:pt x="1409" y="2854"/>
                </a:lnTo>
                <a:lnTo>
                  <a:pt x="1443" y="2843"/>
                </a:lnTo>
                <a:lnTo>
                  <a:pt x="1476" y="2831"/>
                </a:lnTo>
                <a:lnTo>
                  <a:pt x="1508" y="2817"/>
                </a:lnTo>
                <a:lnTo>
                  <a:pt x="1540" y="2801"/>
                </a:lnTo>
                <a:lnTo>
                  <a:pt x="1571" y="2784"/>
                </a:lnTo>
                <a:lnTo>
                  <a:pt x="1602" y="2765"/>
                </a:lnTo>
                <a:lnTo>
                  <a:pt x="1631" y="2744"/>
                </a:lnTo>
                <a:lnTo>
                  <a:pt x="1660" y="2722"/>
                </a:lnTo>
                <a:lnTo>
                  <a:pt x="1688" y="2698"/>
                </a:lnTo>
                <a:lnTo>
                  <a:pt x="1715" y="2673"/>
                </a:lnTo>
                <a:lnTo>
                  <a:pt x="3761" y="631"/>
                </a:lnTo>
                <a:lnTo>
                  <a:pt x="3841" y="554"/>
                </a:lnTo>
                <a:lnTo>
                  <a:pt x="3925" y="483"/>
                </a:lnTo>
                <a:lnTo>
                  <a:pt x="4011" y="417"/>
                </a:lnTo>
                <a:lnTo>
                  <a:pt x="4099" y="355"/>
                </a:lnTo>
                <a:lnTo>
                  <a:pt x="4191" y="298"/>
                </a:lnTo>
                <a:lnTo>
                  <a:pt x="4284" y="247"/>
                </a:lnTo>
                <a:lnTo>
                  <a:pt x="4379" y="199"/>
                </a:lnTo>
                <a:lnTo>
                  <a:pt x="4476" y="157"/>
                </a:lnTo>
                <a:lnTo>
                  <a:pt x="4575" y="121"/>
                </a:lnTo>
                <a:lnTo>
                  <a:pt x="4674" y="89"/>
                </a:lnTo>
                <a:lnTo>
                  <a:pt x="4775" y="62"/>
                </a:lnTo>
                <a:lnTo>
                  <a:pt x="4877" y="40"/>
                </a:lnTo>
                <a:lnTo>
                  <a:pt x="4980" y="22"/>
                </a:lnTo>
                <a:lnTo>
                  <a:pt x="5084" y="10"/>
                </a:lnTo>
                <a:lnTo>
                  <a:pt x="5188" y="2"/>
                </a:lnTo>
                <a:lnTo>
                  <a:pt x="5292" y="0"/>
                </a:lnTo>
                <a:lnTo>
                  <a:pt x="5396" y="2"/>
                </a:lnTo>
                <a:lnTo>
                  <a:pt x="5499" y="9"/>
                </a:lnTo>
                <a:lnTo>
                  <a:pt x="5604" y="22"/>
                </a:lnTo>
                <a:lnTo>
                  <a:pt x="5706" y="40"/>
                </a:lnTo>
                <a:lnTo>
                  <a:pt x="5808" y="62"/>
                </a:lnTo>
                <a:lnTo>
                  <a:pt x="5909" y="89"/>
                </a:lnTo>
                <a:lnTo>
                  <a:pt x="6009" y="121"/>
                </a:lnTo>
                <a:lnTo>
                  <a:pt x="6108" y="157"/>
                </a:lnTo>
                <a:lnTo>
                  <a:pt x="6204" y="199"/>
                </a:lnTo>
                <a:lnTo>
                  <a:pt x="6300" y="247"/>
                </a:lnTo>
                <a:lnTo>
                  <a:pt x="6394" y="298"/>
                </a:lnTo>
                <a:lnTo>
                  <a:pt x="6486" y="355"/>
                </a:lnTo>
                <a:lnTo>
                  <a:pt x="6574" y="417"/>
                </a:lnTo>
                <a:lnTo>
                  <a:pt x="6660" y="483"/>
                </a:lnTo>
                <a:lnTo>
                  <a:pt x="6744" y="554"/>
                </a:lnTo>
                <a:lnTo>
                  <a:pt x="6825" y="631"/>
                </a:lnTo>
                <a:lnTo>
                  <a:pt x="6863" y="670"/>
                </a:lnTo>
                <a:lnTo>
                  <a:pt x="6900" y="709"/>
                </a:lnTo>
                <a:lnTo>
                  <a:pt x="6935" y="749"/>
                </a:lnTo>
                <a:lnTo>
                  <a:pt x="6970" y="790"/>
                </a:lnTo>
                <a:lnTo>
                  <a:pt x="7003" y="832"/>
                </a:lnTo>
                <a:lnTo>
                  <a:pt x="7036" y="874"/>
                </a:lnTo>
                <a:lnTo>
                  <a:pt x="7066" y="917"/>
                </a:lnTo>
                <a:lnTo>
                  <a:pt x="7097" y="961"/>
                </a:lnTo>
                <a:lnTo>
                  <a:pt x="7125" y="1005"/>
                </a:lnTo>
                <a:lnTo>
                  <a:pt x="7154" y="1050"/>
                </a:lnTo>
                <a:lnTo>
                  <a:pt x="7180" y="1096"/>
                </a:lnTo>
                <a:lnTo>
                  <a:pt x="7205" y="1143"/>
                </a:lnTo>
                <a:lnTo>
                  <a:pt x="7230" y="1189"/>
                </a:lnTo>
                <a:lnTo>
                  <a:pt x="7253" y="1236"/>
                </a:lnTo>
                <a:lnTo>
                  <a:pt x="7275" y="1284"/>
                </a:lnTo>
                <a:lnTo>
                  <a:pt x="7296" y="1333"/>
                </a:lnTo>
                <a:lnTo>
                  <a:pt x="7315" y="1382"/>
                </a:lnTo>
                <a:lnTo>
                  <a:pt x="7334" y="1432"/>
                </a:lnTo>
                <a:lnTo>
                  <a:pt x="7351" y="1481"/>
                </a:lnTo>
                <a:lnTo>
                  <a:pt x="7366" y="1531"/>
                </a:lnTo>
                <a:lnTo>
                  <a:pt x="7381" y="1582"/>
                </a:lnTo>
                <a:lnTo>
                  <a:pt x="7395" y="1633"/>
                </a:lnTo>
                <a:lnTo>
                  <a:pt x="7406" y="1685"/>
                </a:lnTo>
                <a:lnTo>
                  <a:pt x="7418" y="1737"/>
                </a:lnTo>
                <a:lnTo>
                  <a:pt x="7427" y="1790"/>
                </a:lnTo>
                <a:lnTo>
                  <a:pt x="7436" y="1842"/>
                </a:lnTo>
                <a:lnTo>
                  <a:pt x="7443" y="1895"/>
                </a:lnTo>
                <a:lnTo>
                  <a:pt x="7449" y="1948"/>
                </a:lnTo>
                <a:lnTo>
                  <a:pt x="7453" y="2002"/>
                </a:lnTo>
                <a:lnTo>
                  <a:pt x="7456" y="2055"/>
                </a:lnTo>
                <a:lnTo>
                  <a:pt x="7458" y="2109"/>
                </a:lnTo>
                <a:lnTo>
                  <a:pt x="7459" y="2164"/>
                </a:lnTo>
                <a:lnTo>
                  <a:pt x="7458" y="2218"/>
                </a:lnTo>
                <a:lnTo>
                  <a:pt x="7456" y="2272"/>
                </a:lnTo>
                <a:lnTo>
                  <a:pt x="7453" y="2325"/>
                </a:lnTo>
                <a:lnTo>
                  <a:pt x="7449" y="2379"/>
                </a:lnTo>
                <a:lnTo>
                  <a:pt x="7442" y="2433"/>
                </a:lnTo>
                <a:lnTo>
                  <a:pt x="7435" y="2485"/>
                </a:lnTo>
                <a:lnTo>
                  <a:pt x="7426" y="2538"/>
                </a:lnTo>
                <a:lnTo>
                  <a:pt x="7417" y="2589"/>
                </a:lnTo>
                <a:lnTo>
                  <a:pt x="7406" y="2642"/>
                </a:lnTo>
                <a:lnTo>
                  <a:pt x="7394" y="2693"/>
                </a:lnTo>
                <a:lnTo>
                  <a:pt x="7380" y="2743"/>
                </a:lnTo>
                <a:lnTo>
                  <a:pt x="7365" y="2794"/>
                </a:lnTo>
                <a:lnTo>
                  <a:pt x="7350" y="2844"/>
                </a:lnTo>
                <a:lnTo>
                  <a:pt x="7333" y="2894"/>
                </a:lnTo>
                <a:lnTo>
                  <a:pt x="7315" y="2943"/>
                </a:lnTo>
                <a:lnTo>
                  <a:pt x="7295" y="2992"/>
                </a:lnTo>
                <a:lnTo>
                  <a:pt x="7274" y="3041"/>
                </a:lnTo>
                <a:lnTo>
                  <a:pt x="7252" y="3088"/>
                </a:lnTo>
                <a:lnTo>
                  <a:pt x="7230" y="3135"/>
                </a:lnTo>
                <a:lnTo>
                  <a:pt x="7205" y="3181"/>
                </a:lnTo>
                <a:lnTo>
                  <a:pt x="7179" y="3228"/>
                </a:lnTo>
                <a:lnTo>
                  <a:pt x="7153" y="3273"/>
                </a:lnTo>
                <a:lnTo>
                  <a:pt x="7125" y="3318"/>
                </a:lnTo>
                <a:lnTo>
                  <a:pt x="7096" y="3362"/>
                </a:lnTo>
                <a:lnTo>
                  <a:pt x="7066" y="3406"/>
                </a:lnTo>
                <a:lnTo>
                  <a:pt x="7035" y="3448"/>
                </a:lnTo>
                <a:lnTo>
                  <a:pt x="7003" y="3490"/>
                </a:lnTo>
                <a:lnTo>
                  <a:pt x="6970" y="3532"/>
                </a:lnTo>
                <a:lnTo>
                  <a:pt x="6935" y="3573"/>
                </a:lnTo>
                <a:lnTo>
                  <a:pt x="6899" y="3613"/>
                </a:lnTo>
                <a:lnTo>
                  <a:pt x="6863" y="3652"/>
                </a:lnTo>
                <a:lnTo>
                  <a:pt x="6825" y="3691"/>
                </a:lnTo>
                <a:lnTo>
                  <a:pt x="6787" y="3728"/>
                </a:lnTo>
                <a:lnTo>
                  <a:pt x="6748" y="3764"/>
                </a:lnTo>
                <a:lnTo>
                  <a:pt x="6707" y="3800"/>
                </a:lnTo>
                <a:lnTo>
                  <a:pt x="6667" y="3835"/>
                </a:lnTo>
                <a:lnTo>
                  <a:pt x="6624" y="3867"/>
                </a:lnTo>
                <a:lnTo>
                  <a:pt x="6582" y="3900"/>
                </a:lnTo>
                <a:lnTo>
                  <a:pt x="6539" y="3931"/>
                </a:lnTo>
                <a:lnTo>
                  <a:pt x="6495" y="3961"/>
                </a:lnTo>
                <a:lnTo>
                  <a:pt x="6451" y="3990"/>
                </a:lnTo>
                <a:lnTo>
                  <a:pt x="6406" y="4017"/>
                </a:lnTo>
                <a:lnTo>
                  <a:pt x="6360" y="4044"/>
                </a:lnTo>
                <a:lnTo>
                  <a:pt x="6314" y="4069"/>
                </a:lnTo>
                <a:lnTo>
                  <a:pt x="6268" y="4093"/>
                </a:lnTo>
                <a:lnTo>
                  <a:pt x="6220" y="4116"/>
                </a:lnTo>
                <a:lnTo>
                  <a:pt x="6172" y="4138"/>
                </a:lnTo>
                <a:lnTo>
                  <a:pt x="6123" y="4159"/>
                </a:lnTo>
                <a:lnTo>
                  <a:pt x="6075" y="4178"/>
                </a:lnTo>
                <a:lnTo>
                  <a:pt x="6026" y="4196"/>
                </a:lnTo>
                <a:lnTo>
                  <a:pt x="5975" y="4214"/>
                </a:lnTo>
                <a:lnTo>
                  <a:pt x="5925" y="4230"/>
                </a:lnTo>
                <a:lnTo>
                  <a:pt x="5874" y="4244"/>
                </a:lnTo>
                <a:lnTo>
                  <a:pt x="5822" y="4257"/>
                </a:lnTo>
                <a:lnTo>
                  <a:pt x="5771" y="4270"/>
                </a:lnTo>
                <a:lnTo>
                  <a:pt x="5719" y="4280"/>
                </a:lnTo>
                <a:lnTo>
                  <a:pt x="5667" y="4291"/>
                </a:lnTo>
                <a:lnTo>
                  <a:pt x="5614" y="4299"/>
                </a:lnTo>
                <a:lnTo>
                  <a:pt x="5561" y="4305"/>
                </a:lnTo>
                <a:lnTo>
                  <a:pt x="5508" y="4312"/>
                </a:lnTo>
                <a:lnTo>
                  <a:pt x="5454" y="4316"/>
                </a:lnTo>
                <a:lnTo>
                  <a:pt x="5400" y="4319"/>
                </a:lnTo>
                <a:lnTo>
                  <a:pt x="5347" y="4321"/>
                </a:lnTo>
                <a:lnTo>
                  <a:pt x="5292" y="4322"/>
                </a:lnTo>
                <a:close/>
              </a:path>
            </a:pathLst>
          </a:custGeom>
          <a:solidFill>
            <a:srgbClr val="E611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429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ecie na całośc slaj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7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ona zamykają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621" y="5998048"/>
            <a:ext cx="6822758" cy="404353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438275" y="1181100"/>
            <a:ext cx="6267450" cy="4160520"/>
          </a:xfrm>
        </p:spPr>
        <p:txBody>
          <a:bodyPr lIns="0" tIns="0" rIns="0" bIns="0">
            <a:normAutofit/>
          </a:bodyPr>
          <a:lstStyle>
            <a:lvl1pPr algn="ctr">
              <a:defRPr sz="4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ole tekstowe 3"/>
          <p:cNvSpPr txBox="1"/>
          <p:nvPr userDrawn="1"/>
        </p:nvSpPr>
        <p:spPr>
          <a:xfrm>
            <a:off x="2086428" y="4576354"/>
            <a:ext cx="49711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pl-PL" sz="900" b="1" dirty="0"/>
              <a:t>SPIN – Małopolskie Centra Transferu Wiedzy</a:t>
            </a:r>
          </a:p>
          <a:p>
            <a:pPr algn="ctr">
              <a:lnSpc>
                <a:spcPts val="1200"/>
              </a:lnSpc>
            </a:pPr>
            <a:r>
              <a:rPr lang="pl-PL" sz="900" dirty="0"/>
              <a:t>Urząd Marszałkowski Województwa Małopolskiego</a:t>
            </a:r>
          </a:p>
          <a:p>
            <a:pPr algn="ctr">
              <a:lnSpc>
                <a:spcPts val="1200"/>
              </a:lnSpc>
            </a:pPr>
            <a:r>
              <a:rPr lang="pl-PL" sz="900" dirty="0"/>
              <a:t>ul. Basztowa 22, 31-156 Kraków</a:t>
            </a:r>
          </a:p>
          <a:p>
            <a:pPr algn="ctr">
              <a:lnSpc>
                <a:spcPts val="1200"/>
              </a:lnSpc>
            </a:pPr>
            <a:r>
              <a:rPr lang="pl-PL" sz="900" dirty="0"/>
              <a:t>Adres do korespondencji:</a:t>
            </a:r>
          </a:p>
          <a:p>
            <a:pPr algn="ctr">
              <a:lnSpc>
                <a:spcPts val="1200"/>
              </a:lnSpc>
            </a:pPr>
            <a:r>
              <a:rPr lang="pl-PL" sz="900" dirty="0"/>
              <a:t>ul. Wielicka 72b, 30-552 Kraków</a:t>
            </a:r>
          </a:p>
        </p:txBody>
      </p:sp>
    </p:spTree>
    <p:extLst>
      <p:ext uri="{BB962C8B-B14F-4D97-AF65-F5344CB8AC3E}">
        <p14:creationId xmlns:p14="http://schemas.microsoft.com/office/powerpoint/2010/main" val="328882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B9224-984D-453E-B00F-20442AA3D2A4}" type="datetimeFigureOut">
              <a:rPr lang="pl-PL" smtClean="0"/>
              <a:t>08.02.2021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5DF6C-F8EF-4A7F-8F1A-2894A8FB5F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817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4" r:id="rId2"/>
    <p:sldLayoutId id="2147483672" r:id="rId3"/>
    <p:sldLayoutId id="2147483674" r:id="rId4"/>
    <p:sldLayoutId id="2147483676" r:id="rId5"/>
    <p:sldLayoutId id="2147483677" r:id="rId6"/>
    <p:sldLayoutId id="2147483668" r:id="rId7"/>
    <p:sldLayoutId id="214748366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lopolska.pl/biznes/gospodarka/inteligentne-specjalizacje-regionu/grupy-robocze-ds-inteligentnych-specjalizacji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62475" y="2233318"/>
            <a:ext cx="4362450" cy="252213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altLang="pl-PL" dirty="0"/>
              <a:t>SPIN – Małopolskie Centra Transferu Wiedzy </a:t>
            </a:r>
            <a:br>
              <a:rPr lang="pl-PL" altLang="pl-PL" dirty="0"/>
            </a:br>
            <a:endParaRPr lang="pl-PL" sz="2700" i="1" dirty="0"/>
          </a:p>
        </p:txBody>
      </p:sp>
    </p:spTree>
    <p:extLst>
      <p:ext uri="{BB962C8B-B14F-4D97-AF65-F5344CB8AC3E}">
        <p14:creationId xmlns:p14="http://schemas.microsoft.com/office/powerpoint/2010/main" val="3431902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Oferta </a:t>
            </a:r>
            <a:r>
              <a:rPr lang="pl-PL" b="1" dirty="0" err="1"/>
              <a:t>CTW</a:t>
            </a:r>
            <a:r>
              <a:rPr lang="pl-PL" b="1" dirty="0"/>
              <a:t> </a:t>
            </a:r>
            <a:r>
              <a:rPr lang="pl-PL" b="1" dirty="0" err="1"/>
              <a:t>IGSMiE</a:t>
            </a:r>
            <a:r>
              <a:rPr lang="pl-PL" b="1" dirty="0"/>
              <a:t> PAN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80" y="1198880"/>
            <a:ext cx="7391400" cy="5217160"/>
          </a:xfrm>
        </p:spPr>
        <p:txBody>
          <a:bodyPr/>
          <a:lstStyle/>
          <a:p>
            <a:r>
              <a:rPr lang="pl-PL" b="1" u="sng" dirty="0">
                <a:solidFill>
                  <a:srgbClr val="FF0066"/>
                </a:solidFill>
              </a:rPr>
              <a:t>Audyt wstępny (obowiązkowy dla każdej firmy) obejmuje</a:t>
            </a:r>
            <a:r>
              <a:rPr lang="pl-PL" b="1" dirty="0">
                <a:solidFill>
                  <a:srgbClr val="FF00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konsultacje eksperckie,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ocena ryzyka uwarunkowań zewnętrznych firmy,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weryfikacja metod i narzędzi stosowanych w przedsiębiorstwie,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pomoc w nawiązywaniu kontaktów biznesowych B+R,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analiza rynków międzynarodowych,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analiza patentów i przegląd najnowszych rozwiązań technologicznych,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konsultacje branżowe indywidualne, wykonywanie opinii o innowacyjności.</a:t>
            </a:r>
          </a:p>
          <a:p>
            <a:pPr algn="ctr"/>
            <a:r>
              <a:rPr lang="pl-PL" b="1" dirty="0">
                <a:solidFill>
                  <a:srgbClr val="FF0066"/>
                </a:solidFill>
              </a:rPr>
              <a:t>Ile to kosztuje: 5 000- wartość pomocy de </a:t>
            </a:r>
            <a:r>
              <a:rPr lang="pl-PL" b="1" dirty="0" err="1">
                <a:solidFill>
                  <a:srgbClr val="FF0066"/>
                </a:solidFill>
              </a:rPr>
              <a:t>minimis</a:t>
            </a:r>
            <a:r>
              <a:rPr lang="pl-PL" b="1" dirty="0">
                <a:solidFill>
                  <a:srgbClr val="FF0066"/>
                </a:solidFill>
              </a:rPr>
              <a:t>, przedsiębiorca płaci VAT - 1150 zł</a:t>
            </a:r>
            <a:endParaRPr lang="pl-PL" dirty="0">
              <a:solidFill>
                <a:srgbClr val="FF0066"/>
              </a:solidFill>
            </a:endParaRPr>
          </a:p>
          <a:p>
            <a:pPr lvl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384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Oferta </a:t>
            </a:r>
            <a:r>
              <a:rPr lang="pl-PL" b="1" dirty="0" err="1"/>
              <a:t>CTW</a:t>
            </a:r>
            <a:r>
              <a:rPr lang="pl-PL" b="1" dirty="0"/>
              <a:t> </a:t>
            </a:r>
            <a:r>
              <a:rPr lang="pl-PL" b="1" dirty="0" err="1"/>
              <a:t>IGSMiE</a:t>
            </a:r>
            <a:r>
              <a:rPr lang="pl-PL" b="1" dirty="0"/>
              <a:t> PAN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80" y="1198880"/>
            <a:ext cx="7391400" cy="5217160"/>
          </a:xfrm>
        </p:spPr>
        <p:txBody>
          <a:bodyPr/>
          <a:lstStyle/>
          <a:p>
            <a:r>
              <a:rPr lang="pl-PL" b="1" u="sng" dirty="0">
                <a:solidFill>
                  <a:srgbClr val="FF0066"/>
                </a:solidFill>
              </a:rPr>
              <a:t>Audyt technologiczny obejmuje</a:t>
            </a:r>
            <a:r>
              <a:rPr lang="pl-PL" b="1" dirty="0">
                <a:solidFill>
                  <a:srgbClr val="FF00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Wykonywanie audytów technologicznych pod kątem weryfikacji obszarów funkcjonowania przedsiębiorstwa, zapotrzebowania na nowe, innowacyjne rozwiązania ze wskazaniem potencjalnych rozwiązań i ich źródeł,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Weryfikacja nowych trendów, innowacji, technologii,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Konsultacje z przedsiębiorcami - opracowanie programu konsultacji z analizą potrzeb, stosowanych technologii i strategii rozwoju firmy,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Opracowanie nowych innowacyjnych rozwiązań technologicznych firmy.</a:t>
            </a:r>
          </a:p>
          <a:p>
            <a:pPr lvl="0"/>
            <a:endParaRPr lang="pl-PL" dirty="0"/>
          </a:p>
          <a:p>
            <a:pPr algn="ctr"/>
            <a:r>
              <a:rPr lang="pl-PL" b="1" dirty="0">
                <a:solidFill>
                  <a:srgbClr val="FF0066"/>
                </a:solidFill>
              </a:rPr>
              <a:t>Ile to kosztuje: 33 800- wartość pomocy de </a:t>
            </a:r>
            <a:r>
              <a:rPr lang="pl-PL" b="1" dirty="0" err="1">
                <a:solidFill>
                  <a:srgbClr val="FF0066"/>
                </a:solidFill>
              </a:rPr>
              <a:t>minimis</a:t>
            </a:r>
            <a:r>
              <a:rPr lang="pl-PL" b="1" dirty="0">
                <a:solidFill>
                  <a:srgbClr val="FF0066"/>
                </a:solidFill>
              </a:rPr>
              <a:t>, </a:t>
            </a:r>
            <a:r>
              <a:rPr lang="pl-PL" b="1" u="sng" dirty="0">
                <a:solidFill>
                  <a:srgbClr val="FF0066"/>
                </a:solidFill>
              </a:rPr>
              <a:t>przedsiębiorca płaci VAT – 7 774 zł</a:t>
            </a:r>
            <a:endParaRPr lang="pl-PL" u="sng" dirty="0">
              <a:solidFill>
                <a:srgbClr val="FF0066"/>
              </a:solidFill>
            </a:endParaRPr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3382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Oferta </a:t>
            </a:r>
            <a:r>
              <a:rPr lang="pl-PL" b="1" dirty="0" err="1"/>
              <a:t>CTW</a:t>
            </a:r>
            <a:r>
              <a:rPr lang="pl-PL" b="1" dirty="0"/>
              <a:t> </a:t>
            </a:r>
            <a:r>
              <a:rPr lang="pl-PL" b="1" dirty="0" err="1"/>
              <a:t>IGSMiE</a:t>
            </a:r>
            <a:r>
              <a:rPr lang="pl-PL" b="1" dirty="0"/>
              <a:t> PAN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1200" y="1239520"/>
            <a:ext cx="7472680" cy="5176520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FF0066"/>
                </a:solidFill>
              </a:rPr>
              <a:t>Transfer technologii obejmuje: </a:t>
            </a:r>
          </a:p>
          <a:p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Wsparcie w kontaktach wykonawca-nabywca. Wyszukiwanie i nawiązywanie kontaktów biznesowych w kraju i zagranicą,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/>
              <a:t>Konsultacje doradcze w zakresie doradztwa w procesie ubiegania się o wsparcie w formie bonów na innowacje w ramach Poddziałania 1.2.3. RPO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Wsparcie w zakresie tworzenia wniosków aplikacyjnych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przygotowanie ofert i zapytań w zakresie prac B+R,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doradztwo w procesie negocjacji i zawierania umów pomiędzy wykonawcami i nabywcami wyników prac B+R.</a:t>
            </a:r>
          </a:p>
          <a:p>
            <a:endParaRPr lang="pl-PL" dirty="0"/>
          </a:p>
          <a:p>
            <a:pPr algn="ctr"/>
            <a:r>
              <a:rPr lang="pl-PL" b="1" dirty="0">
                <a:solidFill>
                  <a:srgbClr val="FF0066"/>
                </a:solidFill>
              </a:rPr>
              <a:t>Ile to kosztuje:</a:t>
            </a:r>
            <a:r>
              <a:rPr lang="pl-PL" b="1" dirty="0"/>
              <a:t> </a:t>
            </a:r>
            <a:r>
              <a:rPr lang="pl-PL" b="1" dirty="0">
                <a:solidFill>
                  <a:srgbClr val="FF0066"/>
                </a:solidFill>
              </a:rPr>
              <a:t>9 520 - wartość pomocy de </a:t>
            </a:r>
            <a:r>
              <a:rPr lang="pl-PL" b="1" dirty="0" err="1">
                <a:solidFill>
                  <a:srgbClr val="FF0066"/>
                </a:solidFill>
              </a:rPr>
              <a:t>minimis</a:t>
            </a:r>
            <a:r>
              <a:rPr lang="pl-PL" b="1" dirty="0">
                <a:solidFill>
                  <a:srgbClr val="FF0066"/>
                </a:solidFill>
              </a:rPr>
              <a:t>, </a:t>
            </a:r>
            <a:r>
              <a:rPr lang="pl-PL" b="1" u="sng" dirty="0">
                <a:solidFill>
                  <a:srgbClr val="FF0066"/>
                </a:solidFill>
              </a:rPr>
              <a:t>przedsiębiorca płaci VAT – 2 189 zł</a:t>
            </a:r>
            <a:r>
              <a:rPr lang="pl-PL" u="sng" dirty="0">
                <a:solidFill>
                  <a:srgbClr val="FF006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5162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KORZYŚCI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52500" y="1402467"/>
            <a:ext cx="3545682" cy="540633"/>
          </a:xfrm>
          <a:solidFill>
            <a:schemeClr val="accent1"/>
          </a:solidFill>
        </p:spPr>
        <p:txBody>
          <a:bodyPr tIns="108000" bIns="108000" anchor="t">
            <a:normAutofit/>
          </a:bodyPr>
          <a:lstStyle/>
          <a:p>
            <a:pPr algn="ctr"/>
            <a:r>
              <a:rPr lang="pl-PL" sz="2000" spc="300" dirty="0">
                <a:solidFill>
                  <a:schemeClr val="bg1"/>
                </a:solidFill>
              </a:rPr>
              <a:t>Naukowcy</a:t>
            </a:r>
            <a:endParaRPr lang="pl-PL" spc="300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952500" y="2076449"/>
            <a:ext cx="3545682" cy="390334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nawiązywanie faktycznej współpracy </a:t>
            </a:r>
            <a:br>
              <a:rPr lang="pl-PL" sz="1400" dirty="0"/>
            </a:br>
            <a:r>
              <a:rPr lang="pl-PL" sz="1400" dirty="0"/>
              <a:t>z przedsiębiorcami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badania ukierunkowane na potrzeby przedsiębiorców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wspólne aplikowanie o granty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znajomość potrzeb przemysłu by badania wnosiły lepsze rozwiązania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aktywizacja uczelni wyższych w zakresie komercjalizacji wyników badań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wsparcie merytoryczne w zakresie transferu technologii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rozwijanie kompetencji naukowców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1" y="1402467"/>
            <a:ext cx="3562350" cy="540633"/>
          </a:xfrm>
          <a:solidFill>
            <a:schemeClr val="accent1"/>
          </a:solidFill>
        </p:spPr>
        <p:txBody>
          <a:bodyPr tIns="108000" bIns="108000" anchor="t">
            <a:normAutofit/>
          </a:bodyPr>
          <a:lstStyle/>
          <a:p>
            <a:pPr algn="ctr"/>
            <a:r>
              <a:rPr lang="pl-PL" sz="2000" spc="300" dirty="0">
                <a:solidFill>
                  <a:schemeClr val="bg1"/>
                </a:solidFill>
              </a:rPr>
              <a:t>Przedsiębiorcy</a:t>
            </a: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076449"/>
            <a:ext cx="3562351" cy="390334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podniesienie poziomu </a:t>
            </a:r>
            <a:br>
              <a:rPr lang="pl-PL" sz="1400" dirty="0"/>
            </a:br>
            <a:r>
              <a:rPr lang="pl-PL" sz="1400" dirty="0"/>
              <a:t>konkurencyjności firmy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wzrost kompetencji i umiejętności pracowników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możliwość współpracy w obszarze badawczo-rozwojowym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poszerzenie oferty - rozwój firmy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dostęp do najnowszej wiedzy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poprawa przepływu informacji </a:t>
            </a:r>
            <a:br>
              <a:rPr lang="pl-PL" sz="1400" dirty="0"/>
            </a:br>
            <a:r>
              <a:rPr lang="pl-PL" sz="1400" dirty="0"/>
              <a:t>ze świata nauki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wspólne aplikowanie o granty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33425" y="5667375"/>
            <a:ext cx="775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podniesienie poziomu przedsiębiorczości i innowacyjności całego regionu, co sprzyja budowie gospodarki opartej na wiedzy </a:t>
            </a:r>
          </a:p>
          <a:p>
            <a:pPr algn="ctr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73321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160" y="1097280"/>
            <a:ext cx="8191500" cy="5308600"/>
          </a:xfrm>
        </p:spPr>
        <p:txBody>
          <a:bodyPr>
            <a:noAutofit/>
          </a:bodyPr>
          <a:lstStyle/>
          <a:p>
            <a:pPr algn="ctr"/>
            <a:r>
              <a:rPr lang="pl-PL" b="1" u="sng" dirty="0">
                <a:solidFill>
                  <a:srgbClr val="FF0066"/>
                </a:solidFill>
              </a:rPr>
              <a:t>Zapraszamy wszystkich pracowników </a:t>
            </a:r>
            <a:r>
              <a:rPr lang="pl-PL" b="1" u="sng" dirty="0" err="1">
                <a:solidFill>
                  <a:srgbClr val="FF0066"/>
                </a:solidFill>
              </a:rPr>
              <a:t>IGSMiE</a:t>
            </a:r>
            <a:r>
              <a:rPr lang="pl-PL" b="1" u="sng" dirty="0">
                <a:solidFill>
                  <a:srgbClr val="FF0066"/>
                </a:solidFill>
              </a:rPr>
              <a:t> PAN </a:t>
            </a:r>
            <a:r>
              <a:rPr lang="pl-PL" b="1" dirty="0">
                <a:solidFill>
                  <a:srgbClr val="FF0066"/>
                </a:solidFill>
              </a:rPr>
              <a:t>do udziału w Projekcie SPIN:</a:t>
            </a:r>
          </a:p>
          <a:p>
            <a:r>
              <a:rPr lang="pl-PL" b="1" dirty="0"/>
              <a:t>Decyzją Dyrektora </a:t>
            </a:r>
            <a:r>
              <a:rPr lang="pl-PL" b="1" dirty="0" err="1"/>
              <a:t>IGSMiE</a:t>
            </a:r>
            <a:r>
              <a:rPr lang="pl-PL" b="1" dirty="0"/>
              <a:t> PAN</a:t>
            </a:r>
            <a:r>
              <a:rPr lang="pl-PL" dirty="0"/>
              <a:t>, zostało </a:t>
            </a:r>
            <a:r>
              <a:rPr lang="pl-PL" dirty="0" err="1"/>
              <a:t>wydzieline</a:t>
            </a:r>
            <a:r>
              <a:rPr lang="pl-PL" dirty="0"/>
              <a:t> Centrum Transferu Wiedzy (CTW) w skład którego wchodzą pracownicy Pracowni Badań Strategicznych, wszyscy pozostali pracownicy </a:t>
            </a:r>
            <a:r>
              <a:rPr lang="pl-PL" dirty="0" err="1"/>
              <a:t>IGSMiE</a:t>
            </a:r>
            <a:r>
              <a:rPr lang="pl-PL" dirty="0"/>
              <a:t> mogą uczestniczyć w projekcie pełniąc funkcje </a:t>
            </a:r>
            <a:r>
              <a:rPr lang="pl-PL" b="1" dirty="0"/>
              <a:t>ekspertów zewnętrznych</a:t>
            </a:r>
            <a:r>
              <a:rPr lang="pl-PL" dirty="0"/>
              <a:t>. </a:t>
            </a:r>
          </a:p>
          <a:p>
            <a:r>
              <a:rPr lang="pl-PL" b="1" dirty="0">
                <a:solidFill>
                  <a:srgbClr val="FF0066"/>
                </a:solidFill>
              </a:rPr>
              <a:t>W takiej strukturze: </a:t>
            </a:r>
            <a:r>
              <a:rPr lang="pl-PL" dirty="0"/>
              <a:t>Audyt wstępny –wykonuje CTW (pracownicy PBS)</a:t>
            </a:r>
          </a:p>
          <a:p>
            <a:r>
              <a:rPr lang="pl-PL" dirty="0"/>
              <a:t>Audyt technologiczny i transfer technologii – wykonują pozostali pracownicy </a:t>
            </a:r>
            <a:r>
              <a:rPr lang="pl-PL" dirty="0" err="1"/>
              <a:t>IGSMiE</a:t>
            </a:r>
            <a:r>
              <a:rPr lang="pl-PL" dirty="0"/>
              <a:t> PAN.</a:t>
            </a:r>
          </a:p>
          <a:p>
            <a:r>
              <a:rPr lang="pl-PL" b="1" dirty="0">
                <a:solidFill>
                  <a:srgbClr val="FF0066"/>
                </a:solidFill>
              </a:rPr>
              <a:t>Co trzeba zrobić?- </a:t>
            </a:r>
            <a:r>
              <a:rPr lang="pl-PL" dirty="0"/>
              <a:t>Pozyskać i nawiązać współpracę z firmami z Województwa Małopolskiego - mikro, małe i średnie firmy, (duże - tylko za zgodą Urzędu Marszałkowskiego) i w ramach cennika świadczyć proinnowacyjne usługi dla firm. </a:t>
            </a:r>
            <a:endParaRPr lang="pl-PL" u="sng" dirty="0">
              <a:solidFill>
                <a:srgbClr val="FF0066"/>
              </a:solidFill>
            </a:endParaRPr>
          </a:p>
          <a:p>
            <a:r>
              <a:rPr lang="pl-PL" b="1" u="sng" dirty="0">
                <a:solidFill>
                  <a:srgbClr val="FF0066"/>
                </a:solidFill>
              </a:rPr>
              <a:t>Szczegółowych informacji na temat współpracy udziela: Pracownia Badań strategicznych:</a:t>
            </a:r>
          </a:p>
          <a:p>
            <a:r>
              <a:rPr lang="pl-PL" u="sng" dirty="0"/>
              <a:t>dr hab. Joanna Kulczycka- kulczycka@meeri.pl</a:t>
            </a:r>
          </a:p>
          <a:p>
            <a:r>
              <a:rPr lang="pl-PL" u="sng" dirty="0"/>
              <a:t>mgr Agnieszka </a:t>
            </a:r>
            <a:r>
              <a:rPr lang="pl-PL" u="sng" dirty="0" err="1"/>
              <a:t>Nowaczek</a:t>
            </a:r>
            <a:r>
              <a:rPr lang="pl-PL" u="sng" dirty="0"/>
              <a:t> – anowaczek@meeri.pl</a:t>
            </a:r>
          </a:p>
        </p:txBody>
      </p:sp>
    </p:spTree>
    <p:extLst>
      <p:ext uri="{BB962C8B-B14F-4D97-AF65-F5344CB8AC3E}">
        <p14:creationId xmlns:p14="http://schemas.microsoft.com/office/powerpoint/2010/main" val="3118330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2564" y="236765"/>
            <a:ext cx="7258337" cy="3852386"/>
          </a:xfrm>
        </p:spPr>
        <p:txBody>
          <a:bodyPr>
            <a:normAutofit/>
          </a:bodyPr>
          <a:lstStyle/>
          <a:p>
            <a:pPr algn="ctr"/>
            <a:br>
              <a:rPr lang="pl-PL"/>
            </a:br>
            <a:r>
              <a:rPr lang="pl-PL" sz="3200"/>
              <a:t>DZIĘKUJĘ </a:t>
            </a:r>
            <a:r>
              <a:rPr lang="pl-PL" sz="3200" dirty="0"/>
              <a:t>ZA UWAGĘ</a:t>
            </a:r>
            <a:br>
              <a:rPr lang="pl-PL" sz="1600" dirty="0"/>
            </a:br>
            <a:br>
              <a:rPr lang="pl-PL" sz="1600" dirty="0"/>
            </a:br>
            <a:br>
              <a:rPr lang="pl-PL" sz="1600" dirty="0"/>
            </a:br>
            <a:br>
              <a:rPr lang="pl-PL" sz="1600" dirty="0"/>
            </a:br>
            <a:br>
              <a:rPr lang="pl-PL" sz="1600" dirty="0"/>
            </a:br>
            <a:br>
              <a:rPr lang="pl-PL" sz="1600" dirty="0"/>
            </a:br>
            <a:br>
              <a:rPr lang="pl-PL" sz="2700" dirty="0"/>
            </a:br>
            <a:endParaRPr lang="pl-PL" sz="27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192237" y="5037364"/>
            <a:ext cx="5633356" cy="168093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pl-PL" sz="6400" b="1" dirty="0"/>
              <a:t>Agnieszka </a:t>
            </a:r>
            <a:r>
              <a:rPr lang="pl-PL" sz="6400" b="1" dirty="0" err="1"/>
              <a:t>Nowaczek</a:t>
            </a:r>
            <a:endParaRPr lang="pl-PL" sz="6400" b="1" dirty="0"/>
          </a:p>
          <a:p>
            <a:pPr algn="ctr"/>
            <a:r>
              <a:rPr lang="pl-PL" sz="4800" dirty="0"/>
              <a:t>Pracownia Badań Strategicznych</a:t>
            </a:r>
          </a:p>
          <a:p>
            <a:pPr algn="ctr"/>
            <a:r>
              <a:rPr lang="pl-PL" sz="4800" dirty="0"/>
              <a:t>Instytut Gospodarki Surowcami Mineralnymi i Energią PAN</a:t>
            </a:r>
          </a:p>
          <a:p>
            <a:pPr algn="ctr"/>
            <a:r>
              <a:rPr lang="pl-PL" sz="4800" dirty="0"/>
              <a:t>ul. Wybickiego </a:t>
            </a:r>
            <a:r>
              <a:rPr lang="pl-PL" sz="4800" dirty="0" err="1"/>
              <a:t>7A</a:t>
            </a:r>
            <a:endParaRPr lang="pl-PL" sz="4800" dirty="0"/>
          </a:p>
          <a:p>
            <a:pPr algn="ctr"/>
            <a:r>
              <a:rPr lang="pl-PL" sz="4800" dirty="0"/>
              <a:t>31-261 Kraków</a:t>
            </a:r>
          </a:p>
          <a:p>
            <a:pPr algn="ctr"/>
            <a:r>
              <a:rPr lang="pl-PL" sz="4800" dirty="0"/>
              <a:t>tel. 12 617 16 11, tel. kom. 504 824 603</a:t>
            </a:r>
          </a:p>
          <a:p>
            <a:pPr algn="ctr"/>
            <a:r>
              <a:rPr lang="pl-PL" sz="4800" dirty="0" err="1"/>
              <a:t>www.min-pan.krakow.pl</a:t>
            </a:r>
            <a:r>
              <a:rPr lang="pl-PL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320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ZAŁOŻENIA PROJEKTU SPIN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Projekt </a:t>
            </a:r>
            <a:r>
              <a:rPr lang="pl-PL" sz="2000" dirty="0">
                <a:solidFill>
                  <a:srgbClr val="FF0066"/>
                </a:solidFill>
              </a:rPr>
              <a:t>"SPIN - Model transferu innowacji w Małopolsce", </a:t>
            </a:r>
            <a:r>
              <a:rPr lang="pl-PL" sz="2000" dirty="0"/>
              <a:t>realizowany z Programu Operacyjnego Kapitał Ludzki na lata 2007-2013.</a:t>
            </a:r>
          </a:p>
          <a:p>
            <a:endParaRPr lang="pl-PL" sz="2000" dirty="0"/>
          </a:p>
          <a:p>
            <a:r>
              <a:rPr lang="pl-PL" sz="2000" dirty="0"/>
              <a:t>Na jego podstawie zostały przygotowane założenia mające podstawę do wdrożenia I edycji projektu "SPIN - Małopolskie Centra Transferu Wiedzy„- 2015-2018</a:t>
            </a:r>
          </a:p>
          <a:p>
            <a:endParaRPr lang="pl-PL" sz="2000" dirty="0"/>
          </a:p>
          <a:p>
            <a:pPr algn="ctr"/>
            <a:r>
              <a:rPr lang="pl-PL" sz="2000" b="1" dirty="0"/>
              <a:t>Obecnie realizowana jest II edycja projektu:</a:t>
            </a:r>
            <a:endParaRPr lang="pl-PL" sz="2000" dirty="0"/>
          </a:p>
          <a:p>
            <a:pPr algn="ctr"/>
            <a:r>
              <a:rPr lang="pl-PL" sz="2400" b="1" dirty="0">
                <a:solidFill>
                  <a:srgbClr val="FF0066"/>
                </a:solidFill>
              </a:rPr>
              <a:t>SPIN 2.0 - Małopolskie Centra Transferu Wiedzy 2019 - 2023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3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ZAŁOŻENIA PROJEKTU SPIN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1351280"/>
            <a:ext cx="7543800" cy="5064760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FF0066"/>
                </a:solidFill>
              </a:rPr>
              <a:t>Cel: </a:t>
            </a:r>
            <a:r>
              <a:rPr lang="pl-PL" b="1" i="1" dirty="0"/>
              <a:t>Celem projektu jest świadczenie pro-innowacyjnych usług dla przedsiębiorców przez instytucje otoczenia biznesu funkcjonujące na uczelniach wyższych.</a:t>
            </a:r>
          </a:p>
          <a:p>
            <a:pPr algn="ctr"/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Możliwość wykorzystania potencjału środowiska naukowego w celu podniesienia intensywności gospodarki regionalnej.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Usprawnienie transferu wiedzy do małych i średnich przedsiębiorstw z Małopolski.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W szczególności wsparcie dla firm, które chcą podnosić swoją innowacyjność, zbadać swój potencjał i ze wsparciem ekspertów rozwijać się w branżach, które promuje Województwo Małopolskie.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984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ZAŁOŻENIA PROJEKTU SPIN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-117987" y="1778793"/>
            <a:ext cx="8709660" cy="4600956"/>
          </a:xfrm>
        </p:spPr>
        <p:txBody>
          <a:bodyPr/>
          <a:lstStyle/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  <a:p>
            <a:endParaRPr lang="pl-PL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48D4F08E-9AFE-4132-9002-EDE31924E3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125083"/>
              </p:ext>
            </p:extLst>
          </p:nvPr>
        </p:nvGraphicFramePr>
        <p:xfrm>
          <a:off x="660400" y="1229360"/>
          <a:ext cx="7650479" cy="503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105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000" b="1" dirty="0"/>
              <a:t>INTELIGENTNE SPECJALIZACJE WOJEWÓDZTWA MAŁOPOLSKIEGO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599718"/>
              </p:ext>
            </p:extLst>
          </p:nvPr>
        </p:nvGraphicFramePr>
        <p:xfrm>
          <a:off x="163903" y="1727200"/>
          <a:ext cx="6369969" cy="4259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/>
          <p:cNvSpPr/>
          <p:nvPr/>
        </p:nvSpPr>
        <p:spPr>
          <a:xfrm>
            <a:off x="7162800" y="2669885"/>
            <a:ext cx="1817297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1600" b="1" dirty="0"/>
              <a:t>Wsparcie przedsiębiorców </a:t>
            </a:r>
            <a:br>
              <a:rPr lang="pl-PL" sz="1600" b="1" dirty="0"/>
            </a:br>
            <a:r>
              <a:rPr lang="pl-PL" sz="1600" b="1" dirty="0"/>
              <a:t>(MŚP) </a:t>
            </a:r>
            <a:br>
              <a:rPr lang="pl-PL" sz="1600" b="1" dirty="0"/>
            </a:br>
            <a:r>
              <a:rPr lang="pl-PL" sz="1600" b="1" dirty="0"/>
              <a:t>z Małopolski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audyt technologiczny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usługi </a:t>
            </a:r>
            <a:br>
              <a:rPr lang="pl-PL" sz="1600" dirty="0"/>
            </a:br>
            <a:r>
              <a:rPr lang="pl-PL" sz="1600" dirty="0"/>
              <a:t>w zakresie transferu technologii</a:t>
            </a:r>
          </a:p>
          <a:p>
            <a:pPr lvl="0"/>
            <a:endParaRPr lang="pl-PL" sz="1400" b="1" dirty="0"/>
          </a:p>
        </p:txBody>
      </p:sp>
      <p:sp>
        <p:nvSpPr>
          <p:cNvPr id="6" name="Nawias klamrowy zamykający 5"/>
          <p:cNvSpPr/>
          <p:nvPr/>
        </p:nvSpPr>
        <p:spPr>
          <a:xfrm>
            <a:off x="6797039" y="1727200"/>
            <a:ext cx="216235" cy="4259532"/>
          </a:xfrm>
          <a:prstGeom prst="rightBrace">
            <a:avLst/>
          </a:prstGeom>
          <a:ln w="222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549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3120" y="457429"/>
            <a:ext cx="6606540" cy="397975"/>
          </a:xfrm>
        </p:spPr>
        <p:txBody>
          <a:bodyPr>
            <a:normAutofit/>
          </a:bodyPr>
          <a:lstStyle/>
          <a:p>
            <a:r>
              <a:rPr lang="pl-PL" sz="2000" b="1" dirty="0"/>
              <a:t>PARTNERZY PROJEKTU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65760" y="1209040"/>
            <a:ext cx="8585200" cy="5442912"/>
          </a:xfrm>
        </p:spPr>
        <p:txBody>
          <a:bodyPr/>
          <a:lstStyle/>
          <a:p>
            <a:r>
              <a:rPr lang="pl-PL" u="sng" dirty="0"/>
              <a:t>Urząd Marszałkowski Województwa Małopolskiego </a:t>
            </a:r>
            <a:r>
              <a:rPr lang="pl-PL" dirty="0"/>
              <a:t>- </a:t>
            </a:r>
            <a:r>
              <a:rPr lang="pl-PL" b="1" dirty="0"/>
              <a:t>LIDER PROJEKTU</a:t>
            </a:r>
          </a:p>
          <a:p>
            <a:pPr algn="ctr"/>
            <a:r>
              <a:rPr lang="pl-PL" b="1" dirty="0">
                <a:solidFill>
                  <a:srgbClr val="FF0066"/>
                </a:solidFill>
              </a:rPr>
              <a:t>Partnerzy Projektu:</a:t>
            </a:r>
          </a:p>
          <a:p>
            <a:pPr marL="342900" indent="-342900">
              <a:buAutoNum type="arabicPeriod"/>
            </a:pPr>
            <a:r>
              <a:rPr lang="pl-PL" dirty="0"/>
              <a:t>Małopolskie Centrum Biotechnologii UJ - Life-science</a:t>
            </a:r>
          </a:p>
          <a:p>
            <a:pPr marL="342900" indent="-342900">
              <a:buAutoNum type="arabicPeriod"/>
            </a:pPr>
            <a:r>
              <a:rPr lang="pl-PL" dirty="0"/>
              <a:t>Małopolskie Centrum Budownictwa Energooszczędnego PK – Energia zrównoważona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dirty="0"/>
              <a:t>Centrum Zrównoważonego Rozwoju i Poszanowania Energii w Miękini AGH – Energia zrównoważona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dirty="0"/>
              <a:t>Towarzystwo </a:t>
            </a:r>
            <a:r>
              <a:rPr lang="pl-PL" dirty="0" err="1"/>
              <a:t>Geosynoptyków</a:t>
            </a:r>
            <a:r>
              <a:rPr lang="pl-PL" dirty="0"/>
              <a:t> GEOS - Energia zrównoważona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dirty="0"/>
              <a:t>Fundacja Progress and Business - Technologie informatyczne i komunikacyjne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dirty="0"/>
              <a:t>Instytut Ceramiki i Materiałów Budowlanych w Krakowie – Chemia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b="1" dirty="0"/>
              <a:t>Instytut Gospodarki Surowcami Mineralnymi i Energią Polskiej Akademii – </a:t>
            </a:r>
            <a:r>
              <a:rPr lang="pl-PL" b="1" dirty="0">
                <a:solidFill>
                  <a:srgbClr val="FF0066"/>
                </a:solidFill>
              </a:rPr>
              <a:t>Produkcja metali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dirty="0"/>
              <a:t>Fundacja </a:t>
            </a:r>
            <a:r>
              <a:rPr lang="pl-PL" dirty="0" err="1"/>
              <a:t>Polish</a:t>
            </a:r>
            <a:r>
              <a:rPr lang="pl-PL" dirty="0"/>
              <a:t> </a:t>
            </a:r>
            <a:r>
              <a:rPr lang="pl-PL" dirty="0" err="1"/>
              <a:t>Heritage</a:t>
            </a:r>
            <a:r>
              <a:rPr lang="pl-PL" dirty="0"/>
              <a:t> - Przemysły kreatywne i czasu wolnego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7758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3120" y="457429"/>
            <a:ext cx="6606540" cy="397975"/>
          </a:xfrm>
        </p:spPr>
        <p:txBody>
          <a:bodyPr>
            <a:normAutofit/>
          </a:bodyPr>
          <a:lstStyle/>
          <a:p>
            <a:r>
              <a:rPr lang="pl-PL" sz="2000" b="1" dirty="0"/>
              <a:t>CTW </a:t>
            </a:r>
            <a:r>
              <a:rPr lang="pl-PL" sz="2000" b="1" dirty="0" err="1"/>
              <a:t>IGSMiE</a:t>
            </a:r>
            <a:r>
              <a:rPr lang="pl-PL" sz="2000" b="1" dirty="0"/>
              <a:t> PAN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65760" y="1209040"/>
            <a:ext cx="8585200" cy="5442912"/>
          </a:xfrm>
        </p:spPr>
        <p:txBody>
          <a:bodyPr/>
          <a:lstStyle/>
          <a:p>
            <a:r>
              <a:rPr lang="pl-PL" b="1" dirty="0"/>
              <a:t>Zakres tematyczny świadczonych usług przez </a:t>
            </a:r>
            <a:r>
              <a:rPr lang="pl-PL" b="1" dirty="0" err="1"/>
              <a:t>IGSMiE</a:t>
            </a:r>
            <a:r>
              <a:rPr lang="pl-PL" b="1" dirty="0"/>
              <a:t> PAN </a:t>
            </a:r>
            <a:r>
              <a:rPr lang="pl-PL" dirty="0"/>
              <a:t>w ramach Inteligentnej Specjalizacji </a:t>
            </a:r>
            <a:r>
              <a:rPr lang="pl-PL" b="1" u="sng" dirty="0">
                <a:solidFill>
                  <a:schemeClr val="accent1"/>
                </a:solidFill>
              </a:rPr>
              <a:t>Produkcja Metali i </a:t>
            </a:r>
            <a:r>
              <a:rPr lang="pl-PL" b="1" u="sng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pl-PL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wyrobów metalowych oraz wyrobów z mineralnych surowców niemetalicznych</a:t>
            </a:r>
            <a:r>
              <a:rPr lang="pl-PL" dirty="0"/>
              <a:t> (Produkcja metali): </a:t>
            </a:r>
          </a:p>
          <a:p>
            <a:endParaRPr lang="pl-PL" dirty="0"/>
          </a:p>
          <a:p>
            <a:r>
              <a:rPr lang="pl-PL" b="1" dirty="0"/>
              <a:t>Specjalizacja obejmuje: </a:t>
            </a:r>
            <a:r>
              <a:rPr lang="pl-PL" dirty="0"/>
              <a:t>badania i rozwój głównie technologii wytwarzania i kształtowania materiałów opierających się na tworzywach metalicznych i ceramicznych, zagospodarowywaniu odpadów, wyrobisk i pozyskiwaniu surowców. Specjalizacja obejmuje </a:t>
            </a:r>
            <a:r>
              <a:rPr lang="pl-PL" b="1" dirty="0"/>
              <a:t>technologie z 5 dziedzin</a:t>
            </a:r>
            <a:r>
              <a:rPr lang="pl-PL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Innowacyjne proekologiczne rozwiązania konstrukcyjne i komponenty w maszynach, urządzeniach i środkach transportu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Innowacyjne proekologiczne technologie ograniczania i zagospodarowania odpadów,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Innowacyjne technologie i procesy przemysłowe,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Materiały o podwyższonych właściwościach użytkowych,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Pozyskiwanie i przetwórstwo surowców.</a:t>
            </a:r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945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POMOC DE MINIMIS</a:t>
            </a:r>
          </a:p>
        </p:txBody>
      </p:sp>
      <p:sp>
        <p:nvSpPr>
          <p:cNvPr id="3" name="Prostokąt 2"/>
          <p:cNvSpPr/>
          <p:nvPr/>
        </p:nvSpPr>
        <p:spPr>
          <a:xfrm>
            <a:off x="284480" y="1168400"/>
            <a:ext cx="853505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rgbClr val="FF0066"/>
                </a:solidFill>
              </a:rPr>
              <a:t>Usługi wykonywane przez Centra Transferu Wiedzy są udzielane w ramach </a:t>
            </a:r>
            <a:r>
              <a:rPr lang="pl-PL" b="1" i="1" u="sng" dirty="0">
                <a:solidFill>
                  <a:srgbClr val="FF0066"/>
                </a:solidFill>
              </a:rPr>
              <a:t>pomocy de </a:t>
            </a:r>
            <a:r>
              <a:rPr lang="pl-PL" b="1" i="1" u="sng" dirty="0" err="1">
                <a:solidFill>
                  <a:srgbClr val="FF0066"/>
                </a:solidFill>
              </a:rPr>
              <a:t>minimis</a:t>
            </a:r>
            <a:r>
              <a:rPr lang="pl-PL" b="1" i="1" u="sng" dirty="0">
                <a:solidFill>
                  <a:srgbClr val="FF0066"/>
                </a:solidFill>
              </a:rPr>
              <a:t> </a:t>
            </a:r>
            <a:r>
              <a:rPr lang="pl-PL" b="1" dirty="0">
                <a:solidFill>
                  <a:srgbClr val="FF0066"/>
                </a:solidFill>
              </a:rPr>
              <a:t>(wystawiane jest zaświadczenie o udzielonej pomocy).</a:t>
            </a:r>
          </a:p>
          <a:p>
            <a:pPr algn="ctr"/>
            <a:endParaRPr lang="pl-PL" b="1" dirty="0">
              <a:solidFill>
                <a:srgbClr val="FF0066"/>
              </a:solidFill>
            </a:endParaRPr>
          </a:p>
          <a:p>
            <a:pPr algn="ctr"/>
            <a:r>
              <a:rPr lang="pl-PL" b="1" dirty="0">
                <a:solidFill>
                  <a:srgbClr val="FF0066"/>
                </a:solidFill>
              </a:rPr>
              <a:t> </a:t>
            </a:r>
            <a:r>
              <a:rPr lang="pl-PL" b="1" u="sng" dirty="0">
                <a:solidFill>
                  <a:srgbClr val="FF0066"/>
                </a:solidFill>
              </a:rPr>
              <a:t>Przedsiębiorca płaci jedynie VAT</a:t>
            </a:r>
          </a:p>
          <a:p>
            <a:endParaRPr lang="pl-PL" b="1" dirty="0">
              <a:solidFill>
                <a:srgbClr val="E64652"/>
              </a:solidFill>
            </a:endParaRPr>
          </a:p>
          <a:p>
            <a:r>
              <a:rPr lang="pl-PL" b="1" u="sng" dirty="0">
                <a:solidFill>
                  <a:srgbClr val="FF0066"/>
                </a:solidFill>
              </a:rPr>
              <a:t>Pomoc de </a:t>
            </a:r>
            <a:r>
              <a:rPr lang="pl-PL" b="1" u="sng" dirty="0" err="1">
                <a:solidFill>
                  <a:srgbClr val="FF0066"/>
                </a:solidFill>
              </a:rPr>
              <a:t>minimis</a:t>
            </a:r>
            <a:r>
              <a:rPr lang="pl-PL" b="1" u="sng" dirty="0">
                <a:solidFill>
                  <a:srgbClr val="FF0066"/>
                </a:solidFill>
              </a:rPr>
              <a:t>:</a:t>
            </a:r>
          </a:p>
          <a:p>
            <a:endParaRPr lang="pl-PL" b="1" dirty="0">
              <a:solidFill>
                <a:srgbClr val="E6465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Forma </a:t>
            </a:r>
            <a:r>
              <a:rPr lang="pl-PL" b="1" dirty="0"/>
              <a:t>wsparcia publicznego dla małych i średnich przedsiębiorców</a:t>
            </a:r>
            <a:r>
              <a:rPr lang="pl-PL" dirty="0"/>
              <a:t>. Uważana jest za dużą szansę dla podatników;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Całkowita kwota pomocy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i="1" dirty="0"/>
              <a:t> </a:t>
            </a:r>
            <a:r>
              <a:rPr lang="pl-PL" dirty="0"/>
              <a:t>przyznanej przez państwo członkowskie jednemu przedsiębiorstwu </a:t>
            </a:r>
            <a:r>
              <a:rPr lang="pl-PL" b="1" dirty="0"/>
              <a:t>nie może przekroczyć 200 000 EUR w okresie trzech lat kalendarzowych</a:t>
            </a:r>
            <a:r>
              <a:rPr lang="pl-PL" dirty="0"/>
              <a:t>;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Wartość otrzymanej pomocy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i="1" dirty="0"/>
              <a:t> </a:t>
            </a:r>
            <a:r>
              <a:rPr lang="pl-PL" dirty="0"/>
              <a:t>można sprawdzić w Urzędzie Ochrony Konkurencji i Konsumentów. Istnieje również aplikacja </a:t>
            </a:r>
            <a:r>
              <a:rPr lang="pl-PL" b="1" dirty="0"/>
              <a:t>SHRIMP</a:t>
            </a:r>
            <a:r>
              <a:rPr lang="pl-PL" dirty="0"/>
              <a:t>, która ma ułatwić ten proces.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endParaRPr lang="pl-PL" b="1" dirty="0">
              <a:solidFill>
                <a:srgbClr val="E646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2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Oferta </a:t>
            </a:r>
            <a:r>
              <a:rPr lang="pl-PL" b="1" dirty="0" err="1"/>
              <a:t>CTW</a:t>
            </a:r>
            <a:r>
              <a:rPr lang="pl-PL" b="1" dirty="0"/>
              <a:t> </a:t>
            </a:r>
            <a:r>
              <a:rPr lang="pl-PL" b="1" dirty="0" err="1"/>
              <a:t>IGSMiE</a:t>
            </a:r>
            <a:r>
              <a:rPr lang="pl-PL" b="1" dirty="0"/>
              <a:t> PAN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9470" y="1314450"/>
            <a:ext cx="7514409" cy="5101590"/>
          </a:xfrm>
        </p:spPr>
        <p:txBody>
          <a:bodyPr/>
          <a:lstStyle/>
          <a:p>
            <a:pPr algn="ctr"/>
            <a:r>
              <a:rPr lang="pl-PL" b="1" u="sng" dirty="0" err="1">
                <a:solidFill>
                  <a:srgbClr val="FF0066"/>
                </a:solidFill>
              </a:rPr>
              <a:t>Ofeta</a:t>
            </a:r>
            <a:r>
              <a:rPr lang="pl-PL" b="1" u="sng" dirty="0">
                <a:solidFill>
                  <a:srgbClr val="FF0066"/>
                </a:solidFill>
              </a:rPr>
              <a:t> </a:t>
            </a:r>
            <a:r>
              <a:rPr lang="pl-PL" b="1" u="sng" dirty="0" err="1">
                <a:solidFill>
                  <a:srgbClr val="FF0066"/>
                </a:solidFill>
              </a:rPr>
              <a:t>IGSMiE</a:t>
            </a:r>
            <a:r>
              <a:rPr lang="pl-PL" b="1" u="sng" dirty="0">
                <a:solidFill>
                  <a:srgbClr val="FF0066"/>
                </a:solidFill>
              </a:rPr>
              <a:t> PAN obejmuje</a:t>
            </a:r>
            <a:r>
              <a:rPr lang="pl-PL" b="1" dirty="0">
                <a:solidFill>
                  <a:srgbClr val="FF00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Audyt wstępny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Audyt technologiczny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Usługi w zakresie transferu technologii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59" y="3007361"/>
            <a:ext cx="5975675" cy="351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2632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spin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152"/>
      </a:accent1>
      <a:accent2>
        <a:srgbClr val="B7B7B7"/>
      </a:accent2>
      <a:accent3>
        <a:srgbClr val="969696"/>
      </a:accent3>
      <a:accent4>
        <a:srgbClr val="5F5F5F"/>
      </a:accent4>
      <a:accent5>
        <a:srgbClr val="C0C0C0"/>
      </a:accent5>
      <a:accent6>
        <a:srgbClr val="77777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</TotalTime>
  <Words>1125</Words>
  <Application>Microsoft Office PowerPoint</Application>
  <PresentationFormat>Pokaz na ekranie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Wingdings</vt:lpstr>
      <vt:lpstr>Motyw pakietu Office</vt:lpstr>
      <vt:lpstr>SPIN – Małopolskie Centra Transferu Wiedzy  </vt:lpstr>
      <vt:lpstr>ZAŁOŻENIA PROJEKTU SPIN</vt:lpstr>
      <vt:lpstr>ZAŁOŻENIA PROJEKTU SPIN</vt:lpstr>
      <vt:lpstr>ZAŁOŻENIA PROJEKTU SPIN</vt:lpstr>
      <vt:lpstr>INTELIGENTNE SPECJALIZACJE WOJEWÓDZTWA MAŁOPOLSKIEGO</vt:lpstr>
      <vt:lpstr>PARTNERZY PROJEKTU</vt:lpstr>
      <vt:lpstr>CTW IGSMiE PAN</vt:lpstr>
      <vt:lpstr>POMOC DE MINIMIS</vt:lpstr>
      <vt:lpstr>Oferta CTW IGSMiE PAN</vt:lpstr>
      <vt:lpstr>Oferta CTW IGSMiE PAN</vt:lpstr>
      <vt:lpstr>Oferta CTW IGSMiE PAN</vt:lpstr>
      <vt:lpstr>Oferta CTW IGSMiE PAN</vt:lpstr>
      <vt:lpstr>KORZYŚCI</vt:lpstr>
      <vt:lpstr>PODSUMOWANIE</vt:lpstr>
      <vt:lpstr> DZIĘKUJĘ ZA UWAGĘ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 Grochot</dc:creator>
  <cp:lastModifiedBy>Monika Lorenz</cp:lastModifiedBy>
  <cp:revision>174</cp:revision>
  <dcterms:created xsi:type="dcterms:W3CDTF">2017-01-26T14:50:29Z</dcterms:created>
  <dcterms:modified xsi:type="dcterms:W3CDTF">2021-02-08T15:21:00Z</dcterms:modified>
</cp:coreProperties>
</file>